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4" d="100"/>
          <a:sy n="9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0181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24032" y="329446"/>
            <a:ext cx="7495937" cy="2472095"/>
          </a:xfrm>
          <a:prstGeom prst="rect">
            <a:avLst/>
          </a:prstGeom>
          <a:noFill/>
          <a:ln/>
        </p:spPr>
        <p:txBody>
          <a:bodyPr wrap="square" rtlCol="0" anchor="t"/>
          <a:lstStyle/>
          <a:p>
            <a:pPr marL="0" indent="0">
              <a:lnSpc>
                <a:spcPts val="6489"/>
              </a:lnSpc>
              <a:buNone/>
            </a:pPr>
            <a:r>
              <a:rPr lang="en-US" sz="4000" b="1" dirty="0">
                <a:solidFill>
                  <a:srgbClr val="396AF1"/>
                </a:solidFill>
                <a:latin typeface="Barlow" pitchFamily="34" charset="0"/>
                <a:ea typeface="Barlow" pitchFamily="34" charset="-122"/>
                <a:cs typeface="Barlow" pitchFamily="34" charset="-120"/>
              </a:rPr>
              <a:t>Introduction to Phylogenetics in Bioinformatics</a:t>
            </a:r>
            <a:endParaRPr lang="en-US" sz="4000" dirty="0"/>
          </a:p>
        </p:txBody>
      </p:sp>
      <p:sp>
        <p:nvSpPr>
          <p:cNvPr id="6" name="Text 2"/>
          <p:cNvSpPr/>
          <p:nvPr/>
        </p:nvSpPr>
        <p:spPr>
          <a:xfrm>
            <a:off x="824032" y="2395141"/>
            <a:ext cx="7495937" cy="4219099"/>
          </a:xfrm>
          <a:prstGeom prst="rect">
            <a:avLst/>
          </a:prstGeom>
          <a:noFill/>
          <a:ln/>
        </p:spPr>
        <p:txBody>
          <a:bodyPr wrap="square" rtlCol="0" anchor="t"/>
          <a:lstStyle/>
          <a:p>
            <a:pPr marL="0" indent="0">
              <a:lnSpc>
                <a:spcPts val="2769"/>
              </a:lnSpc>
              <a:buNone/>
            </a:pPr>
            <a:r>
              <a:rPr lang="en-US" sz="1730" dirty="0">
                <a:solidFill>
                  <a:srgbClr val="272525"/>
                </a:solidFill>
                <a:latin typeface="Montserrat" pitchFamily="34" charset="0"/>
                <a:ea typeface="Montserrat" pitchFamily="34" charset="-122"/>
                <a:cs typeface="Montserrat" pitchFamily="34" charset="-120"/>
              </a:rPr>
              <a:t>Phylogenetics in bioinformatics is the study of evolutionary relationships among biological entities, including genes, species, and populations. It utilizes computational and statistical methods to analyze molecular data and construct evolutionary trees, enabling researchers to understand the genetic connections and divergence patterns.</a:t>
            </a:r>
          </a:p>
          <a:p>
            <a:pPr marL="0" indent="0">
              <a:lnSpc>
                <a:spcPts val="2769"/>
              </a:lnSpc>
              <a:buNone/>
            </a:pPr>
            <a:endParaRPr lang="en-US" sz="1730" dirty="0">
              <a:solidFill>
                <a:srgbClr val="272525"/>
              </a:solidFill>
              <a:latin typeface="Montserrat" pitchFamily="34" charset="0"/>
              <a:ea typeface="Montserrat" pitchFamily="34" charset="-122"/>
              <a:cs typeface="Montserrat" pitchFamily="34" charset="-120"/>
            </a:endParaRPr>
          </a:p>
          <a:p>
            <a:pPr marL="0" indent="0">
              <a:lnSpc>
                <a:spcPts val="2769"/>
              </a:lnSpc>
              <a:buNone/>
            </a:pPr>
            <a:r>
              <a:rPr lang="en-US" sz="1730" dirty="0">
                <a:solidFill>
                  <a:srgbClr val="272525"/>
                </a:solidFill>
                <a:latin typeface="Montserrat" pitchFamily="34" charset="0"/>
                <a:ea typeface="Montserrat" pitchFamily="34" charset="-122"/>
                <a:cs typeface="Montserrat" pitchFamily="34" charset="-120"/>
              </a:rPr>
              <a:t>By examining DNA, RNA, and protein sequences, scientists can infer common ancestors, genetic mutations, and evolutionary processes. This field plays a crucial role in understanding biodiversity, genetic diseases, and the evolutionary history of organisms. With its applications in systematics, comparative genomics, and evolutionary biology, phylogenetics is a cornerstone of bioinformatics research.</a:t>
            </a:r>
            <a:endParaRPr lang="en-US" sz="173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69938" y="933331"/>
            <a:ext cx="6346150" cy="583168"/>
          </a:xfrm>
          <a:prstGeom prst="rect">
            <a:avLst/>
          </a:prstGeom>
          <a:noFill/>
          <a:ln/>
        </p:spPr>
        <p:txBody>
          <a:bodyPr wrap="none" rtlCol="0" anchor="t"/>
          <a:lstStyle/>
          <a:p>
            <a:pPr marL="0" indent="0">
              <a:lnSpc>
                <a:spcPts val="4593"/>
              </a:lnSpc>
              <a:buNone/>
            </a:pPr>
            <a:r>
              <a:rPr lang="en-US" sz="3674" b="1" dirty="0">
                <a:solidFill>
                  <a:srgbClr val="396AF1"/>
                </a:solidFill>
                <a:latin typeface="Barlow" pitchFamily="34" charset="0"/>
                <a:ea typeface="Barlow" pitchFamily="34" charset="-122"/>
                <a:cs typeface="Barlow" pitchFamily="34" charset="-120"/>
              </a:rPr>
              <a:t>Conclusion and Key Takeaways</a:t>
            </a:r>
            <a:endParaRPr lang="en-US" sz="3674" dirty="0"/>
          </a:p>
        </p:txBody>
      </p:sp>
      <p:sp>
        <p:nvSpPr>
          <p:cNvPr id="6" name="Text 2"/>
          <p:cNvSpPr/>
          <p:nvPr/>
        </p:nvSpPr>
        <p:spPr>
          <a:xfrm>
            <a:off x="6169938" y="2006381"/>
            <a:ext cx="7776924" cy="2487216"/>
          </a:xfrm>
          <a:prstGeom prst="rect">
            <a:avLst/>
          </a:prstGeom>
          <a:noFill/>
          <a:ln/>
        </p:spPr>
        <p:txBody>
          <a:bodyPr wrap="square" rtlCol="0" anchor="t"/>
          <a:lstStyle/>
          <a:p>
            <a:pPr marL="0" indent="0">
              <a:lnSpc>
                <a:spcPts val="1960"/>
              </a:lnSpc>
              <a:buNone/>
            </a:pPr>
            <a:r>
              <a:rPr lang="en-US" dirty="0">
                <a:solidFill>
                  <a:srgbClr val="272525"/>
                </a:solidFill>
                <a:latin typeface="Montserrat" pitchFamily="34" charset="0"/>
                <a:ea typeface="Montserrat" pitchFamily="34" charset="-122"/>
                <a:cs typeface="Montserrat" pitchFamily="34" charset="-120"/>
              </a:rPr>
              <a:t>As we conclude our exploration of phylogenetics in bioinformatics, it's crucial to reflect on the key takeaways from this deep dive into evolutionary relationships, phylogenetic tree construction methods, sequence alignment, molecular clock and divergence time estimation, applications in bioinformatics, challenges, and tools utilized in this field. </a:t>
            </a:r>
          </a:p>
          <a:p>
            <a:pPr marL="0" indent="0">
              <a:lnSpc>
                <a:spcPts val="1960"/>
              </a:lnSpc>
              <a:buNone/>
            </a:pPr>
            <a:endParaRPr lang="en-US" dirty="0">
              <a:solidFill>
                <a:srgbClr val="272525"/>
              </a:solidFill>
              <a:latin typeface="Montserrat" pitchFamily="34" charset="0"/>
              <a:ea typeface="Montserrat" pitchFamily="34" charset="-122"/>
              <a:cs typeface="Montserrat" pitchFamily="34" charset="-120"/>
            </a:endParaRPr>
          </a:p>
          <a:p>
            <a:pPr marL="0" indent="0">
              <a:lnSpc>
                <a:spcPts val="1960"/>
              </a:lnSpc>
              <a:buNone/>
            </a:pPr>
            <a:r>
              <a:rPr lang="en-US" dirty="0">
                <a:solidFill>
                  <a:srgbClr val="272525"/>
                </a:solidFill>
                <a:latin typeface="Montserrat" pitchFamily="34" charset="0"/>
                <a:ea typeface="Montserrat" pitchFamily="34" charset="-122"/>
                <a:cs typeface="Montserrat" pitchFamily="34" charset="-120"/>
              </a:rPr>
              <a:t>We have discovered the pivotal role of phylogenetics in understanding the genetic relatedness, evolutionary patterns, and divergence times of species, and its applications in drug development, disease research, and conservation efforts. The challenges in phylogenetic analysis have underscored the importance of robust methodologies and data interpretation.</a:t>
            </a:r>
          </a:p>
          <a:p>
            <a:pPr marL="0" indent="0">
              <a:lnSpc>
                <a:spcPts val="1960"/>
              </a:lnSpc>
              <a:buNone/>
            </a:pPr>
            <a:endParaRPr lang="en-US" dirty="0">
              <a:solidFill>
                <a:srgbClr val="272525"/>
              </a:solidFill>
              <a:latin typeface="Montserrat" pitchFamily="34" charset="0"/>
              <a:ea typeface="Montserrat" pitchFamily="34" charset="-122"/>
              <a:cs typeface="Montserrat" pitchFamily="34" charset="-120"/>
            </a:endParaRPr>
          </a:p>
          <a:p>
            <a:pPr marL="0" indent="0">
              <a:lnSpc>
                <a:spcPts val="1960"/>
              </a:lnSpc>
              <a:buNone/>
            </a:pPr>
            <a:endParaRPr lang="en-US" dirty="0">
              <a:solidFill>
                <a:srgbClr val="272525"/>
              </a:solidFill>
              <a:latin typeface="Montserrat" pitchFamily="34" charset="0"/>
              <a:ea typeface="Montserrat" pitchFamily="34" charset="-122"/>
              <a:cs typeface="Montserrat" pitchFamily="34" charset="-120"/>
            </a:endParaRPr>
          </a:p>
          <a:p>
            <a:pPr marL="0" indent="0">
              <a:lnSpc>
                <a:spcPts val="1960"/>
              </a:lnSpc>
              <a:buNone/>
            </a:pPr>
            <a:r>
              <a:rPr lang="en-US" dirty="0">
                <a:solidFill>
                  <a:srgbClr val="272525"/>
                </a:solidFill>
                <a:latin typeface="Montserrat" pitchFamily="34" charset="0"/>
                <a:ea typeface="Montserrat" pitchFamily="34" charset="-122"/>
                <a:cs typeface="Montserrat" pitchFamily="34" charset="-120"/>
              </a:rPr>
              <a:t>With the advent of advanced tools and techniques, we foresee a promising future in phylogenetics, opening new avenues for understanding and addressing complex biological questions.</a:t>
            </a:r>
            <a:endParaRPr lang="en-US" dirty="0"/>
          </a:p>
        </p:txBody>
      </p:sp>
      <p:sp>
        <p:nvSpPr>
          <p:cNvPr id="7" name="Text 3"/>
          <p:cNvSpPr/>
          <p:nvPr/>
        </p:nvSpPr>
        <p:spPr>
          <a:xfrm>
            <a:off x="6169938" y="4983480"/>
            <a:ext cx="7776924" cy="1741051"/>
          </a:xfrm>
          <a:prstGeom prst="rect">
            <a:avLst/>
          </a:prstGeom>
          <a:noFill/>
          <a:ln/>
        </p:spPr>
        <p:txBody>
          <a:bodyPr wrap="square" rtlCol="0" anchor="t"/>
          <a:lstStyle/>
          <a:p>
            <a:pPr marL="0" indent="0">
              <a:lnSpc>
                <a:spcPts val="1960"/>
              </a:lnSpc>
              <a:buNone/>
            </a:pPr>
            <a:endParaRPr lang="en-US" sz="1225"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animEffect transition="in" filter="fade">
                                      <p:cBhvr>
                                        <p:cTn id="21" dur="1000"/>
                                        <p:tgtEl>
                                          <p:spTgt spid="6">
                                            <p:txEl>
                                              <p:pRg st="5" end="5"/>
                                            </p:txEl>
                                          </p:spTgt>
                                        </p:tgtEl>
                                      </p:cBhvr>
                                    </p:animEffect>
                                    <p:anim calcmode="lin" valueType="num">
                                      <p:cBhvr>
                                        <p:cTn id="22"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116455" y="571857"/>
            <a:ext cx="8358902" cy="649724"/>
          </a:xfrm>
          <a:prstGeom prst="rect">
            <a:avLst/>
          </a:prstGeom>
          <a:noFill/>
          <a:ln/>
        </p:spPr>
        <p:txBody>
          <a:bodyPr wrap="none" rtlCol="0" anchor="t"/>
          <a:lstStyle/>
          <a:p>
            <a:pPr marL="0" indent="0">
              <a:lnSpc>
                <a:spcPts val="5117"/>
              </a:lnSpc>
              <a:buNone/>
            </a:pPr>
            <a:r>
              <a:rPr lang="en-US" sz="4094" b="1" dirty="0">
                <a:solidFill>
                  <a:srgbClr val="396AF1"/>
                </a:solidFill>
                <a:latin typeface="Barlow" pitchFamily="34" charset="0"/>
                <a:ea typeface="Barlow" pitchFamily="34" charset="-122"/>
                <a:cs typeface="Barlow" pitchFamily="34" charset="-120"/>
              </a:rPr>
              <a:t>Basics of Evolutionary Relationships</a:t>
            </a:r>
            <a:endParaRPr lang="en-US" sz="4094" dirty="0"/>
          </a:p>
        </p:txBody>
      </p:sp>
      <p:sp>
        <p:nvSpPr>
          <p:cNvPr id="5" name="Text 2"/>
          <p:cNvSpPr/>
          <p:nvPr/>
        </p:nvSpPr>
        <p:spPr>
          <a:xfrm>
            <a:off x="2116455" y="1637467"/>
            <a:ext cx="10397490" cy="1663898"/>
          </a:xfrm>
          <a:prstGeom prst="rect">
            <a:avLst/>
          </a:prstGeom>
          <a:noFill/>
          <a:ln/>
        </p:spPr>
        <p:txBody>
          <a:bodyPr wrap="square" rtlCol="0" anchor="t"/>
          <a:lstStyle/>
          <a:p>
            <a:pPr marL="0" indent="0">
              <a:lnSpc>
                <a:spcPts val="2620"/>
              </a:lnSpc>
              <a:buNone/>
            </a:pPr>
            <a:r>
              <a:rPr lang="en-US" sz="1637" dirty="0">
                <a:solidFill>
                  <a:srgbClr val="272525"/>
                </a:solidFill>
                <a:latin typeface="Montserrat" pitchFamily="34" charset="0"/>
                <a:ea typeface="Montserrat" pitchFamily="34" charset="-122"/>
                <a:cs typeface="Montserrat" pitchFamily="34" charset="-120"/>
              </a:rPr>
              <a:t>Evolutionary relationships in biology refer to the connections between different species and their shared evolutionary history. It involves understanding how species have evolved from common ancestors and how they are related to each other through genetic and phenotypic similarities. These relationships are crucial for studying the diversification of life on Earth and for understanding the mechanisms driving evolutionary change.</a:t>
            </a:r>
            <a:endParaRPr lang="en-US" sz="1637" dirty="0"/>
          </a:p>
        </p:txBody>
      </p:sp>
      <p:sp>
        <p:nvSpPr>
          <p:cNvPr id="6" name="Text 3"/>
          <p:cNvSpPr/>
          <p:nvPr/>
        </p:nvSpPr>
        <p:spPr>
          <a:xfrm>
            <a:off x="2116455" y="3535204"/>
            <a:ext cx="10397490" cy="1331119"/>
          </a:xfrm>
          <a:prstGeom prst="rect">
            <a:avLst/>
          </a:prstGeom>
          <a:noFill/>
          <a:ln/>
        </p:spPr>
        <p:txBody>
          <a:bodyPr wrap="square" rtlCol="0" anchor="t"/>
          <a:lstStyle/>
          <a:p>
            <a:pPr marL="0" indent="0">
              <a:lnSpc>
                <a:spcPts val="2620"/>
              </a:lnSpc>
              <a:buNone/>
            </a:pPr>
            <a:r>
              <a:rPr lang="en-US" sz="1637" dirty="0">
                <a:solidFill>
                  <a:srgbClr val="272525"/>
                </a:solidFill>
                <a:latin typeface="Montserrat" pitchFamily="34" charset="0"/>
                <a:ea typeface="Montserrat" pitchFamily="34" charset="-122"/>
                <a:cs typeface="Montserrat" pitchFamily="34" charset="-120"/>
              </a:rPr>
              <a:t>By analyzing the genetic sequences and traits of different organisms, researchers can reconstruct the evolutionary pathways and create phylogenetic trees to visualize these relationships. This helps in identifying patterns of speciation, adaptation, and extinction, providing insights into the fundamental processes that have shaped the biodiversity we observe today.</a:t>
            </a:r>
            <a:endParaRPr lang="en-US" sz="1637" dirty="0"/>
          </a:p>
        </p:txBody>
      </p:sp>
      <p:sp>
        <p:nvSpPr>
          <p:cNvPr id="7" name="Text 4"/>
          <p:cNvSpPr/>
          <p:nvPr/>
        </p:nvSpPr>
        <p:spPr>
          <a:xfrm>
            <a:off x="2116455" y="5100161"/>
            <a:ext cx="10397490" cy="1331119"/>
          </a:xfrm>
          <a:prstGeom prst="rect">
            <a:avLst/>
          </a:prstGeom>
          <a:noFill/>
          <a:ln/>
        </p:spPr>
        <p:txBody>
          <a:bodyPr wrap="square" rtlCol="0" anchor="t"/>
          <a:lstStyle/>
          <a:p>
            <a:pPr marL="0" indent="0">
              <a:lnSpc>
                <a:spcPts val="2620"/>
              </a:lnSpc>
              <a:buNone/>
            </a:pPr>
            <a:r>
              <a:rPr lang="en-US" sz="1637" dirty="0">
                <a:solidFill>
                  <a:srgbClr val="272525"/>
                </a:solidFill>
                <a:latin typeface="Montserrat" pitchFamily="34" charset="0"/>
                <a:ea typeface="Montserrat" pitchFamily="34" charset="-122"/>
                <a:cs typeface="Montserrat" pitchFamily="34" charset="-120"/>
              </a:rPr>
              <a:t>Understanding the basics of evolutionary relationships is essential for various fields, including ecology, conservation biology, and evolutionary genetics. It provides a framework for studying the interconnectedness of life forms and the processes that have led to the incredible diversity of living organisms on our planet.</a:t>
            </a:r>
            <a:endParaRPr lang="en-US" sz="1637" dirty="0"/>
          </a:p>
        </p:txBody>
      </p:sp>
      <p:sp>
        <p:nvSpPr>
          <p:cNvPr id="8" name="Text 5"/>
          <p:cNvSpPr/>
          <p:nvPr/>
        </p:nvSpPr>
        <p:spPr>
          <a:xfrm>
            <a:off x="2116455" y="6665119"/>
            <a:ext cx="10397490" cy="998339"/>
          </a:xfrm>
          <a:prstGeom prst="rect">
            <a:avLst/>
          </a:prstGeom>
          <a:noFill/>
          <a:ln/>
        </p:spPr>
        <p:txBody>
          <a:bodyPr wrap="square" rtlCol="0" anchor="t"/>
          <a:lstStyle/>
          <a:p>
            <a:pPr marL="0" indent="0">
              <a:lnSpc>
                <a:spcPts val="2620"/>
              </a:lnSpc>
              <a:buNone/>
            </a:pPr>
            <a:r>
              <a:rPr lang="en-US" sz="1637" dirty="0">
                <a:solidFill>
                  <a:srgbClr val="272525"/>
                </a:solidFill>
                <a:latin typeface="Montserrat" pitchFamily="34" charset="0"/>
                <a:ea typeface="Montserrat" pitchFamily="34" charset="-122"/>
                <a:cs typeface="Montserrat" pitchFamily="34" charset="-120"/>
              </a:rPr>
              <a:t>Exploring evolutionary relationships through phylogenetics not only sheds light on the past but also plays a crucial role in predicting and understanding future evolutionary trajectories and ecological interactions.</a:t>
            </a:r>
            <a:endParaRPr lang="en-US" sz="1637"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1000"/>
                                        <p:tgtEl>
                                          <p:spTgt spid="6">
                                            <p:txEl>
                                              <p:pRg st="0" end="0"/>
                                            </p:txEl>
                                          </p:spTgt>
                                        </p:tgtEl>
                                      </p:cBhvr>
                                    </p:animEffect>
                                    <p:anim calcmode="lin" valueType="num">
                                      <p:cBhvr>
                                        <p:cTn id="15"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animEffect transition="in" filter="fade">
                                      <p:cBhvr>
                                        <p:cTn id="21" dur="1000"/>
                                        <p:tgtEl>
                                          <p:spTgt spid="7">
                                            <p:txEl>
                                              <p:pRg st="0" end="0"/>
                                            </p:txEl>
                                          </p:spTgt>
                                        </p:tgtEl>
                                      </p:cBhvr>
                                    </p:animEffect>
                                    <p:anim calcmode="lin" valueType="num">
                                      <p:cBhvr>
                                        <p:cTn id="22"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
                                            <p:txEl>
                                              <p:pRg st="0" end="0"/>
                                            </p:txEl>
                                          </p:spTgt>
                                        </p:tgtEl>
                                        <p:attrNameLst>
                                          <p:attrName>style.visibility</p:attrName>
                                        </p:attrNameLst>
                                      </p:cBhvr>
                                      <p:to>
                                        <p:strVal val="visible"/>
                                      </p:to>
                                    </p:set>
                                    <p:animEffect transition="in" filter="fade">
                                      <p:cBhvr>
                                        <p:cTn id="28" dur="1000"/>
                                        <p:tgtEl>
                                          <p:spTgt spid="8">
                                            <p:txEl>
                                              <p:pRg st="0" end="0"/>
                                            </p:txEl>
                                          </p:spTgt>
                                        </p:tgtEl>
                                      </p:cBhvr>
                                    </p:animEffect>
                                    <p:anim calcmode="lin" valueType="num">
                                      <p:cBhvr>
                                        <p:cTn id="29"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745141"/>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745141"/>
          </a:xfrm>
          <a:prstGeom prst="rect">
            <a:avLst/>
          </a:prstGeom>
        </p:spPr>
      </p:pic>
      <p:sp>
        <p:nvSpPr>
          <p:cNvPr id="6" name="Text 2"/>
          <p:cNvSpPr/>
          <p:nvPr/>
        </p:nvSpPr>
        <p:spPr>
          <a:xfrm>
            <a:off x="3426738" y="427673"/>
            <a:ext cx="6983373" cy="486013"/>
          </a:xfrm>
          <a:prstGeom prst="rect">
            <a:avLst/>
          </a:prstGeom>
          <a:noFill/>
          <a:ln/>
        </p:spPr>
        <p:txBody>
          <a:bodyPr wrap="none" rtlCol="0" anchor="t"/>
          <a:lstStyle/>
          <a:p>
            <a:pPr marL="0" indent="0">
              <a:lnSpc>
                <a:spcPts val="3827"/>
              </a:lnSpc>
              <a:buNone/>
            </a:pPr>
            <a:r>
              <a:rPr lang="en-US" sz="3062" b="1" dirty="0">
                <a:solidFill>
                  <a:srgbClr val="396AF1"/>
                </a:solidFill>
                <a:latin typeface="Barlow" pitchFamily="34" charset="0"/>
                <a:ea typeface="Barlow" pitchFamily="34" charset="-122"/>
                <a:cs typeface="Barlow" pitchFamily="34" charset="-120"/>
              </a:rPr>
              <a:t>Phylogenetic Tree Construction Methods</a:t>
            </a:r>
            <a:endParaRPr lang="en-US" sz="3062" dirty="0"/>
          </a:p>
        </p:txBody>
      </p:sp>
      <p:sp>
        <p:nvSpPr>
          <p:cNvPr id="7" name="Shape 3"/>
          <p:cNvSpPr/>
          <p:nvPr/>
        </p:nvSpPr>
        <p:spPr>
          <a:xfrm>
            <a:off x="7280315" y="1146929"/>
            <a:ext cx="69890" cy="7170539"/>
          </a:xfrm>
          <a:prstGeom prst="roundRect">
            <a:avLst>
              <a:gd name="adj" fmla="val 133529"/>
            </a:avLst>
          </a:prstGeom>
          <a:solidFill>
            <a:srgbClr val="EEEFF5"/>
          </a:solidFill>
          <a:ln/>
        </p:spPr>
      </p:sp>
      <p:sp>
        <p:nvSpPr>
          <p:cNvPr id="8" name="Shape 4"/>
          <p:cNvSpPr/>
          <p:nvPr/>
        </p:nvSpPr>
        <p:spPr>
          <a:xfrm>
            <a:off x="6595884" y="1408331"/>
            <a:ext cx="544354" cy="69890"/>
          </a:xfrm>
          <a:prstGeom prst="roundRect">
            <a:avLst>
              <a:gd name="adj" fmla="val 133529"/>
            </a:avLst>
          </a:prstGeom>
          <a:solidFill>
            <a:srgbClr val="EEEFF5"/>
          </a:solidFill>
          <a:ln/>
        </p:spPr>
      </p:sp>
      <p:sp>
        <p:nvSpPr>
          <p:cNvPr id="9" name="Shape 5"/>
          <p:cNvSpPr/>
          <p:nvPr/>
        </p:nvSpPr>
        <p:spPr>
          <a:xfrm>
            <a:off x="7140238" y="1268373"/>
            <a:ext cx="349925" cy="349925"/>
          </a:xfrm>
          <a:prstGeom prst="roundRect">
            <a:avLst>
              <a:gd name="adj" fmla="val 26670"/>
            </a:avLst>
          </a:prstGeom>
          <a:solidFill>
            <a:srgbClr val="EEEFF5"/>
          </a:solidFill>
          <a:ln/>
        </p:spPr>
      </p:sp>
      <p:sp>
        <p:nvSpPr>
          <p:cNvPr id="10" name="Text 6"/>
          <p:cNvSpPr/>
          <p:nvPr/>
        </p:nvSpPr>
        <p:spPr>
          <a:xfrm>
            <a:off x="7273826" y="1297424"/>
            <a:ext cx="82629" cy="291703"/>
          </a:xfrm>
          <a:prstGeom prst="rect">
            <a:avLst/>
          </a:prstGeom>
          <a:noFill/>
          <a:ln/>
        </p:spPr>
        <p:txBody>
          <a:bodyPr wrap="none" rtlCol="0" anchor="t"/>
          <a:lstStyle/>
          <a:p>
            <a:pPr marL="0" indent="0" algn="ctr">
              <a:lnSpc>
                <a:spcPts val="2296"/>
              </a:lnSpc>
              <a:buNone/>
            </a:pPr>
            <a:r>
              <a:rPr lang="en-US" sz="1837" b="1" dirty="0">
                <a:solidFill>
                  <a:srgbClr val="396AF1"/>
                </a:solidFill>
                <a:latin typeface="Barlow" pitchFamily="34" charset="0"/>
                <a:ea typeface="Barlow" pitchFamily="34" charset="-122"/>
                <a:cs typeface="Barlow" pitchFamily="34" charset="-120"/>
              </a:rPr>
              <a:t>1</a:t>
            </a:r>
            <a:endParaRPr lang="en-US" sz="1837" dirty="0"/>
          </a:p>
        </p:txBody>
      </p:sp>
      <p:sp>
        <p:nvSpPr>
          <p:cNvPr id="11" name="Text 7"/>
          <p:cNvSpPr/>
          <p:nvPr/>
        </p:nvSpPr>
        <p:spPr>
          <a:xfrm>
            <a:off x="4318754" y="1302425"/>
            <a:ext cx="2140982" cy="243007"/>
          </a:xfrm>
          <a:prstGeom prst="rect">
            <a:avLst/>
          </a:prstGeom>
          <a:noFill/>
          <a:ln/>
        </p:spPr>
        <p:txBody>
          <a:bodyPr wrap="none" rtlCol="0" anchor="t"/>
          <a:lstStyle/>
          <a:p>
            <a:pPr marL="0" indent="0" algn="r">
              <a:lnSpc>
                <a:spcPts val="1914"/>
              </a:lnSpc>
              <a:buNone/>
            </a:pPr>
            <a:r>
              <a:rPr lang="en-US" sz="1531" b="1" dirty="0">
                <a:solidFill>
                  <a:srgbClr val="396AF1"/>
                </a:solidFill>
                <a:latin typeface="Barlow" pitchFamily="34" charset="0"/>
                <a:ea typeface="Barlow" pitchFamily="34" charset="-122"/>
                <a:cs typeface="Barlow" pitchFamily="34" charset="-120"/>
              </a:rPr>
              <a:t>Distance-based Methods</a:t>
            </a:r>
            <a:endParaRPr lang="en-US" sz="1531" dirty="0"/>
          </a:p>
        </p:txBody>
      </p:sp>
      <p:sp>
        <p:nvSpPr>
          <p:cNvPr id="12" name="Text 8"/>
          <p:cNvSpPr/>
          <p:nvPr/>
        </p:nvSpPr>
        <p:spPr>
          <a:xfrm>
            <a:off x="2428240" y="1638657"/>
            <a:ext cx="4031496" cy="2735937"/>
          </a:xfrm>
          <a:prstGeom prst="rect">
            <a:avLst/>
          </a:prstGeom>
          <a:noFill/>
          <a:ln/>
        </p:spPr>
        <p:txBody>
          <a:bodyPr wrap="square" rtlCol="0" anchor="t"/>
          <a:lstStyle/>
          <a:p>
            <a:pPr marL="0" indent="0" algn="r">
              <a:lnSpc>
                <a:spcPts val="1960"/>
              </a:lnSpc>
              <a:buNone/>
            </a:pPr>
            <a:r>
              <a:rPr lang="en-US" sz="1225" dirty="0">
                <a:solidFill>
                  <a:srgbClr val="272525"/>
                </a:solidFill>
                <a:latin typeface="Montserrat" pitchFamily="34" charset="0"/>
                <a:ea typeface="Montserrat" pitchFamily="34" charset="-122"/>
                <a:cs typeface="Montserrat" pitchFamily="34" charset="-120"/>
              </a:rPr>
              <a:t>Distance-based methods are used to construct phylogenetic trees based on the genetic distance between sequences. They include Neighbor-Joining, which creates a tree by joining the closest sequences first, and UPGMA, which assumes a constant rate of evolution. These methods are suitable for large datasets but may not accurately represent complex evolutionary processes.</a:t>
            </a:r>
            <a:endParaRPr lang="en-US" sz="1225" dirty="0"/>
          </a:p>
        </p:txBody>
      </p:sp>
      <p:sp>
        <p:nvSpPr>
          <p:cNvPr id="13" name="Shape 9"/>
          <p:cNvSpPr/>
          <p:nvPr/>
        </p:nvSpPr>
        <p:spPr>
          <a:xfrm>
            <a:off x="7490162" y="2185928"/>
            <a:ext cx="544354" cy="69890"/>
          </a:xfrm>
          <a:prstGeom prst="roundRect">
            <a:avLst>
              <a:gd name="adj" fmla="val 133529"/>
            </a:avLst>
          </a:prstGeom>
          <a:solidFill>
            <a:srgbClr val="EEEFF5"/>
          </a:solidFill>
          <a:ln/>
        </p:spPr>
      </p:sp>
      <p:sp>
        <p:nvSpPr>
          <p:cNvPr id="14" name="Shape 10"/>
          <p:cNvSpPr/>
          <p:nvPr/>
        </p:nvSpPr>
        <p:spPr>
          <a:xfrm>
            <a:off x="7140238" y="2045970"/>
            <a:ext cx="349925" cy="349925"/>
          </a:xfrm>
          <a:prstGeom prst="roundRect">
            <a:avLst>
              <a:gd name="adj" fmla="val 26670"/>
            </a:avLst>
          </a:prstGeom>
          <a:solidFill>
            <a:srgbClr val="EEEFF5"/>
          </a:solidFill>
          <a:ln/>
        </p:spPr>
      </p:sp>
      <p:sp>
        <p:nvSpPr>
          <p:cNvPr id="15" name="Text 11"/>
          <p:cNvSpPr/>
          <p:nvPr/>
        </p:nvSpPr>
        <p:spPr>
          <a:xfrm>
            <a:off x="7249775" y="2075021"/>
            <a:ext cx="130731" cy="291703"/>
          </a:xfrm>
          <a:prstGeom prst="rect">
            <a:avLst/>
          </a:prstGeom>
          <a:noFill/>
          <a:ln/>
        </p:spPr>
        <p:txBody>
          <a:bodyPr wrap="none" rtlCol="0" anchor="t"/>
          <a:lstStyle/>
          <a:p>
            <a:pPr marL="0" indent="0" algn="ctr">
              <a:lnSpc>
                <a:spcPts val="2296"/>
              </a:lnSpc>
              <a:buNone/>
            </a:pPr>
            <a:r>
              <a:rPr lang="en-US" sz="1837" b="1" dirty="0">
                <a:solidFill>
                  <a:srgbClr val="396AF1"/>
                </a:solidFill>
                <a:latin typeface="Barlow" pitchFamily="34" charset="0"/>
                <a:ea typeface="Barlow" pitchFamily="34" charset="-122"/>
                <a:cs typeface="Barlow" pitchFamily="34" charset="-120"/>
              </a:rPr>
              <a:t>2</a:t>
            </a:r>
            <a:endParaRPr lang="en-US" sz="1837" dirty="0"/>
          </a:p>
        </p:txBody>
      </p:sp>
      <p:sp>
        <p:nvSpPr>
          <p:cNvPr id="16" name="Text 12"/>
          <p:cNvSpPr/>
          <p:nvPr/>
        </p:nvSpPr>
        <p:spPr>
          <a:xfrm>
            <a:off x="8170664" y="2080022"/>
            <a:ext cx="2240280" cy="243007"/>
          </a:xfrm>
          <a:prstGeom prst="rect">
            <a:avLst/>
          </a:prstGeom>
          <a:noFill/>
          <a:ln/>
        </p:spPr>
        <p:txBody>
          <a:bodyPr wrap="none" rtlCol="0" anchor="t"/>
          <a:lstStyle/>
          <a:p>
            <a:pPr marL="0" indent="0" algn="l">
              <a:lnSpc>
                <a:spcPts val="1914"/>
              </a:lnSpc>
              <a:buNone/>
            </a:pPr>
            <a:r>
              <a:rPr lang="en-US" sz="1531" b="1" dirty="0">
                <a:solidFill>
                  <a:srgbClr val="396AF1"/>
                </a:solidFill>
                <a:latin typeface="Barlow" pitchFamily="34" charset="0"/>
                <a:ea typeface="Barlow" pitchFamily="34" charset="-122"/>
                <a:cs typeface="Barlow" pitchFamily="34" charset="-120"/>
              </a:rPr>
              <a:t>Character-based Methods</a:t>
            </a:r>
            <a:endParaRPr lang="en-US" sz="1531" dirty="0"/>
          </a:p>
        </p:txBody>
      </p:sp>
      <p:sp>
        <p:nvSpPr>
          <p:cNvPr id="17" name="Text 13"/>
          <p:cNvSpPr/>
          <p:nvPr/>
        </p:nvSpPr>
        <p:spPr>
          <a:xfrm>
            <a:off x="8170664" y="2416254"/>
            <a:ext cx="4305816" cy="2984659"/>
          </a:xfrm>
          <a:prstGeom prst="rect">
            <a:avLst/>
          </a:prstGeom>
          <a:noFill/>
          <a:ln/>
        </p:spPr>
        <p:txBody>
          <a:bodyPr wrap="square" rtlCol="0" anchor="t"/>
          <a:lstStyle/>
          <a:p>
            <a:pPr marL="0" indent="0" algn="l">
              <a:lnSpc>
                <a:spcPts val="1960"/>
              </a:lnSpc>
              <a:buNone/>
            </a:pPr>
            <a:r>
              <a:rPr lang="en-US" sz="1225" dirty="0">
                <a:solidFill>
                  <a:srgbClr val="272525"/>
                </a:solidFill>
                <a:latin typeface="Montserrat" pitchFamily="34" charset="0"/>
                <a:ea typeface="Montserrat" pitchFamily="34" charset="-122"/>
                <a:cs typeface="Montserrat" pitchFamily="34" charset="-120"/>
              </a:rPr>
              <a:t>Character-based methods analyze specific characters or features within sequences to infer evolutionary relationships. Maximum Parsimony seeks to minimize the number of evolutionary changes required, while Maximum Likelihood uses statistical models to find the most likely tree. These methods are computationally intensive but provide more accurate results when evolutionary models are well understood.</a:t>
            </a:r>
            <a:endParaRPr lang="en-US" sz="1225" dirty="0"/>
          </a:p>
        </p:txBody>
      </p:sp>
      <p:sp>
        <p:nvSpPr>
          <p:cNvPr id="18" name="Shape 14"/>
          <p:cNvSpPr/>
          <p:nvPr/>
        </p:nvSpPr>
        <p:spPr>
          <a:xfrm>
            <a:off x="6595884" y="4946987"/>
            <a:ext cx="544354" cy="69890"/>
          </a:xfrm>
          <a:prstGeom prst="roundRect">
            <a:avLst>
              <a:gd name="adj" fmla="val 133529"/>
            </a:avLst>
          </a:prstGeom>
          <a:solidFill>
            <a:srgbClr val="EEEFF5"/>
          </a:solidFill>
          <a:ln/>
        </p:spPr>
      </p:sp>
      <p:sp>
        <p:nvSpPr>
          <p:cNvPr id="19" name="Shape 15"/>
          <p:cNvSpPr/>
          <p:nvPr/>
        </p:nvSpPr>
        <p:spPr>
          <a:xfrm>
            <a:off x="7140238" y="4807029"/>
            <a:ext cx="349925" cy="349925"/>
          </a:xfrm>
          <a:prstGeom prst="roundRect">
            <a:avLst>
              <a:gd name="adj" fmla="val 26670"/>
            </a:avLst>
          </a:prstGeom>
          <a:solidFill>
            <a:srgbClr val="EEEFF5"/>
          </a:solidFill>
          <a:ln/>
        </p:spPr>
      </p:sp>
      <p:sp>
        <p:nvSpPr>
          <p:cNvPr id="20" name="Text 16"/>
          <p:cNvSpPr/>
          <p:nvPr/>
        </p:nvSpPr>
        <p:spPr>
          <a:xfrm>
            <a:off x="7252156" y="4836081"/>
            <a:ext cx="125968" cy="291703"/>
          </a:xfrm>
          <a:prstGeom prst="rect">
            <a:avLst/>
          </a:prstGeom>
          <a:noFill/>
          <a:ln/>
        </p:spPr>
        <p:txBody>
          <a:bodyPr wrap="none" rtlCol="0" anchor="t"/>
          <a:lstStyle/>
          <a:p>
            <a:pPr marL="0" indent="0" algn="ctr">
              <a:lnSpc>
                <a:spcPts val="2296"/>
              </a:lnSpc>
              <a:buNone/>
            </a:pPr>
            <a:r>
              <a:rPr lang="en-US" sz="1837" b="1" dirty="0">
                <a:solidFill>
                  <a:srgbClr val="396AF1"/>
                </a:solidFill>
                <a:latin typeface="Barlow" pitchFamily="34" charset="0"/>
                <a:ea typeface="Barlow" pitchFamily="34" charset="-122"/>
                <a:cs typeface="Barlow" pitchFamily="34" charset="-120"/>
              </a:rPr>
              <a:t>3</a:t>
            </a:r>
            <a:endParaRPr lang="en-US" sz="1837" dirty="0"/>
          </a:p>
        </p:txBody>
      </p:sp>
      <p:sp>
        <p:nvSpPr>
          <p:cNvPr id="21" name="Text 17"/>
          <p:cNvSpPr/>
          <p:nvPr/>
        </p:nvSpPr>
        <p:spPr>
          <a:xfrm>
            <a:off x="3899892" y="4841081"/>
            <a:ext cx="2559844" cy="243007"/>
          </a:xfrm>
          <a:prstGeom prst="rect">
            <a:avLst/>
          </a:prstGeom>
          <a:noFill/>
          <a:ln/>
        </p:spPr>
        <p:txBody>
          <a:bodyPr wrap="none" rtlCol="0" anchor="t"/>
          <a:lstStyle/>
          <a:p>
            <a:pPr marL="0" indent="0" algn="r">
              <a:lnSpc>
                <a:spcPts val="1914"/>
              </a:lnSpc>
              <a:buNone/>
            </a:pPr>
            <a:r>
              <a:rPr lang="en-US" sz="1531" b="1" dirty="0">
                <a:solidFill>
                  <a:srgbClr val="396AF1"/>
                </a:solidFill>
                <a:latin typeface="Barlow" pitchFamily="34" charset="0"/>
                <a:ea typeface="Barlow" pitchFamily="34" charset="-122"/>
                <a:cs typeface="Barlow" pitchFamily="34" charset="-120"/>
              </a:rPr>
              <a:t>Cladistics and Phylogenomics</a:t>
            </a:r>
            <a:endParaRPr lang="en-US" sz="1531" dirty="0"/>
          </a:p>
        </p:txBody>
      </p:sp>
      <p:sp>
        <p:nvSpPr>
          <p:cNvPr id="22" name="Text 18"/>
          <p:cNvSpPr/>
          <p:nvPr/>
        </p:nvSpPr>
        <p:spPr>
          <a:xfrm>
            <a:off x="2580640" y="5177314"/>
            <a:ext cx="3879096" cy="2984659"/>
          </a:xfrm>
          <a:prstGeom prst="rect">
            <a:avLst/>
          </a:prstGeom>
          <a:noFill/>
          <a:ln/>
        </p:spPr>
        <p:txBody>
          <a:bodyPr wrap="square" rtlCol="0" anchor="t"/>
          <a:lstStyle/>
          <a:p>
            <a:pPr marL="0" indent="0" algn="r">
              <a:lnSpc>
                <a:spcPts val="1960"/>
              </a:lnSpc>
              <a:buNone/>
            </a:pPr>
            <a:r>
              <a:rPr lang="en-US" sz="1225" dirty="0">
                <a:solidFill>
                  <a:srgbClr val="272525"/>
                </a:solidFill>
                <a:latin typeface="Montserrat" pitchFamily="34" charset="0"/>
                <a:ea typeface="Montserrat" pitchFamily="34" charset="-122"/>
                <a:cs typeface="Montserrat" pitchFamily="34" charset="-120"/>
              </a:rPr>
              <a:t>Cladistics focuses on the identification of shared derived characteristics to group organisms, resulting in cladograms. Phylogenomics combines molecular data from genomics to reconstruct evolutionary relationships, leveraging whole genome sequences to create robust phylogenetic trees. These methods offer a comprehensive view of evolutionary history but require extensive computational resources and data analysis.</a:t>
            </a:r>
            <a:endParaRPr lang="en-US" sz="1225"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0"/>
                                        <p:tgtEl>
                                          <p:spTgt spid="16"/>
                                        </p:tgtEl>
                                      </p:cBhvr>
                                    </p:animEffect>
                                    <p:anim calcmode="lin" valueType="num">
                                      <p:cBhvr>
                                        <p:cTn id="25" dur="1000" fill="hold"/>
                                        <p:tgtEl>
                                          <p:spTgt spid="16"/>
                                        </p:tgtEl>
                                        <p:attrNameLst>
                                          <p:attrName>ppt_x</p:attrName>
                                        </p:attrNameLst>
                                      </p:cBhvr>
                                      <p:tavLst>
                                        <p:tav tm="0">
                                          <p:val>
                                            <p:strVal val="#ppt_x"/>
                                          </p:val>
                                        </p:tav>
                                        <p:tav tm="100000">
                                          <p:val>
                                            <p:strVal val="#ppt_x"/>
                                          </p:val>
                                        </p:tav>
                                      </p:tavLst>
                                    </p:anim>
                                    <p:anim calcmode="lin" valueType="num">
                                      <p:cBhvr>
                                        <p:cTn id="26" dur="1000" fill="hold"/>
                                        <p:tgtEl>
                                          <p:spTgt spid="16"/>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1000"/>
                                        <p:tgtEl>
                                          <p:spTgt spid="17"/>
                                        </p:tgtEl>
                                      </p:cBhvr>
                                    </p:animEffect>
                                    <p:anim calcmode="lin" valueType="num">
                                      <p:cBhvr>
                                        <p:cTn id="30" dur="1000" fill="hold"/>
                                        <p:tgtEl>
                                          <p:spTgt spid="17"/>
                                        </p:tgtEl>
                                        <p:attrNameLst>
                                          <p:attrName>ppt_x</p:attrName>
                                        </p:attrNameLst>
                                      </p:cBhvr>
                                      <p:tavLst>
                                        <p:tav tm="0">
                                          <p:val>
                                            <p:strVal val="#ppt_x"/>
                                          </p:val>
                                        </p:tav>
                                        <p:tav tm="100000">
                                          <p:val>
                                            <p:strVal val="#ppt_x"/>
                                          </p:val>
                                        </p:tav>
                                      </p:tavLst>
                                    </p:anim>
                                    <p:anim calcmode="lin" valueType="num">
                                      <p:cBhvr>
                                        <p:cTn id="31" dur="1000" fill="hold"/>
                                        <p:tgtEl>
                                          <p:spTgt spid="17"/>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000"/>
                                        <p:tgtEl>
                                          <p:spTgt spid="15"/>
                                        </p:tgtEl>
                                      </p:cBhvr>
                                    </p:animEffect>
                                    <p:anim calcmode="lin" valueType="num">
                                      <p:cBhvr>
                                        <p:cTn id="35" dur="1000" fill="hold"/>
                                        <p:tgtEl>
                                          <p:spTgt spid="15"/>
                                        </p:tgtEl>
                                        <p:attrNameLst>
                                          <p:attrName>ppt_x</p:attrName>
                                        </p:attrNameLst>
                                      </p:cBhvr>
                                      <p:tavLst>
                                        <p:tav tm="0">
                                          <p:val>
                                            <p:strVal val="#ppt_x"/>
                                          </p:val>
                                        </p:tav>
                                        <p:tav tm="100000">
                                          <p:val>
                                            <p:strVal val="#ppt_x"/>
                                          </p:val>
                                        </p:tav>
                                      </p:tavLst>
                                    </p:anim>
                                    <p:anim calcmode="lin" valueType="num">
                                      <p:cBhvr>
                                        <p:cTn id="3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1000"/>
                                        <p:tgtEl>
                                          <p:spTgt spid="20"/>
                                        </p:tgtEl>
                                      </p:cBhvr>
                                    </p:animEffect>
                                    <p:anim calcmode="lin" valueType="num">
                                      <p:cBhvr>
                                        <p:cTn id="42" dur="1000" fill="hold"/>
                                        <p:tgtEl>
                                          <p:spTgt spid="20"/>
                                        </p:tgtEl>
                                        <p:attrNameLst>
                                          <p:attrName>ppt_x</p:attrName>
                                        </p:attrNameLst>
                                      </p:cBhvr>
                                      <p:tavLst>
                                        <p:tav tm="0">
                                          <p:val>
                                            <p:strVal val="#ppt_x"/>
                                          </p:val>
                                        </p:tav>
                                        <p:tav tm="100000">
                                          <p:val>
                                            <p:strVal val="#ppt_x"/>
                                          </p:val>
                                        </p:tav>
                                      </p:tavLst>
                                    </p:anim>
                                    <p:anim calcmode="lin" valueType="num">
                                      <p:cBhvr>
                                        <p:cTn id="43" dur="1000" fill="hold"/>
                                        <p:tgtEl>
                                          <p:spTgt spid="20"/>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1000"/>
                                        <p:tgtEl>
                                          <p:spTgt spid="22"/>
                                        </p:tgtEl>
                                      </p:cBhvr>
                                    </p:animEffect>
                                    <p:anim calcmode="lin" valueType="num">
                                      <p:cBhvr>
                                        <p:cTn id="47" dur="1000" fill="hold"/>
                                        <p:tgtEl>
                                          <p:spTgt spid="22"/>
                                        </p:tgtEl>
                                        <p:attrNameLst>
                                          <p:attrName>ppt_x</p:attrName>
                                        </p:attrNameLst>
                                      </p:cBhvr>
                                      <p:tavLst>
                                        <p:tav tm="0">
                                          <p:val>
                                            <p:strVal val="#ppt_x"/>
                                          </p:val>
                                        </p:tav>
                                        <p:tav tm="100000">
                                          <p:val>
                                            <p:strVal val="#ppt_x"/>
                                          </p:val>
                                        </p:tav>
                                      </p:tavLst>
                                    </p:anim>
                                    <p:anim calcmode="lin" valueType="num">
                                      <p:cBhvr>
                                        <p:cTn id="48" dur="1000" fill="hold"/>
                                        <p:tgtEl>
                                          <p:spTgt spid="2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1000"/>
                                        <p:tgtEl>
                                          <p:spTgt spid="21"/>
                                        </p:tgtEl>
                                      </p:cBhvr>
                                    </p:animEffect>
                                    <p:anim calcmode="lin" valueType="num">
                                      <p:cBhvr>
                                        <p:cTn id="52" dur="1000" fill="hold"/>
                                        <p:tgtEl>
                                          <p:spTgt spid="21"/>
                                        </p:tgtEl>
                                        <p:attrNameLst>
                                          <p:attrName>ppt_x</p:attrName>
                                        </p:attrNameLst>
                                      </p:cBhvr>
                                      <p:tavLst>
                                        <p:tav tm="0">
                                          <p:val>
                                            <p:strVal val="#ppt_x"/>
                                          </p:val>
                                        </p:tav>
                                        <p:tav tm="100000">
                                          <p:val>
                                            <p:strVal val="#ppt_x"/>
                                          </p:val>
                                        </p:tav>
                                      </p:tavLst>
                                    </p:anim>
                                    <p:anim calcmode="lin" valueType="num">
                                      <p:cBhvr>
                                        <p:cTn id="53"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5" grpId="0" animBg="1"/>
      <p:bldP spid="16" grpId="0" animBg="1"/>
      <p:bldP spid="17" grpId="0" animBg="1"/>
      <p:bldP spid="20" grpId="0" animBg="1"/>
      <p:bldP spid="21" grpId="0" animBg="1"/>
      <p:bldP spid="2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818674"/>
            <a:ext cx="7477601"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Sequence Alignment in Phylogenetics</a:t>
            </a:r>
            <a:endParaRPr lang="en-US" sz="4374" dirty="0"/>
          </a:p>
        </p:txBody>
      </p:sp>
      <p:sp>
        <p:nvSpPr>
          <p:cNvPr id="6" name="Text 2"/>
          <p:cNvSpPr/>
          <p:nvPr/>
        </p:nvSpPr>
        <p:spPr>
          <a:xfrm>
            <a:off x="833199" y="2540675"/>
            <a:ext cx="7477601" cy="2487811"/>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Sequence alignment is a fundamental process in bioinformatics, essential for comparing DNA or protein sequences to identify similarities and differences. It involves aligning sequences to uncover evolutionary relationships, mutations, and structural characteristics. The process requires meticulous attention to detail and accuracy as it plays a crucial role in inferring phylogenetic relationships.</a:t>
            </a:r>
            <a:endParaRPr lang="en-US" sz="1750" dirty="0"/>
          </a:p>
        </p:txBody>
      </p:sp>
      <p:sp>
        <p:nvSpPr>
          <p:cNvPr id="7" name="Text 3"/>
          <p:cNvSpPr/>
          <p:nvPr/>
        </p:nvSpPr>
        <p:spPr>
          <a:xfrm>
            <a:off x="833199" y="5278398"/>
            <a:ext cx="7477601" cy="2132409"/>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In the bright laboratory setting, scientists meticulously analyze multiple DNA sequences using powerful computational tools. The glow of computer screens illuminates the focused faces of researchers as they delve into the intricate details of sequence alignment, striving to reveal the hidden patterns within the genetic material.</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1000"/>
                                        <p:tgtEl>
                                          <p:spTgt spid="7">
                                            <p:txEl>
                                              <p:pRg st="0" end="0"/>
                                            </p:txEl>
                                          </p:spTgt>
                                        </p:tgtEl>
                                      </p:cBhvr>
                                    </p:animEffect>
                                    <p:anim calcmode="lin" valueType="num">
                                      <p:cBhvr>
                                        <p:cTn id="15"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3128605" y="460415"/>
            <a:ext cx="8373070" cy="1046559"/>
          </a:xfrm>
          <a:prstGeom prst="rect">
            <a:avLst/>
          </a:prstGeom>
          <a:noFill/>
          <a:ln/>
        </p:spPr>
        <p:txBody>
          <a:bodyPr wrap="square" rtlCol="0" anchor="t"/>
          <a:lstStyle/>
          <a:p>
            <a:pPr marL="0" indent="0">
              <a:lnSpc>
                <a:spcPts val="4121"/>
              </a:lnSpc>
              <a:buNone/>
            </a:pPr>
            <a:r>
              <a:rPr lang="en-US" sz="3297" b="1" dirty="0">
                <a:solidFill>
                  <a:srgbClr val="396AF1"/>
                </a:solidFill>
                <a:latin typeface="Barlow" pitchFamily="34" charset="0"/>
                <a:ea typeface="Barlow" pitchFamily="34" charset="-122"/>
                <a:cs typeface="Barlow" pitchFamily="34" charset="-120"/>
              </a:rPr>
              <a:t>Molecular Clock and Divergence Time Estimation</a:t>
            </a:r>
            <a:endParaRPr lang="en-US" sz="3297" dirty="0"/>
          </a:p>
        </p:txBody>
      </p:sp>
      <p:sp>
        <p:nvSpPr>
          <p:cNvPr id="5" name="Shape 2"/>
          <p:cNvSpPr/>
          <p:nvPr/>
        </p:nvSpPr>
        <p:spPr>
          <a:xfrm>
            <a:off x="3128605" y="1841897"/>
            <a:ext cx="1395412" cy="964763"/>
          </a:xfrm>
          <a:prstGeom prst="roundRect">
            <a:avLst>
              <a:gd name="adj" fmla="val 10415"/>
            </a:avLst>
          </a:prstGeom>
          <a:solidFill>
            <a:schemeClr val="accent2"/>
          </a:solidFill>
          <a:ln/>
        </p:spPr>
      </p:sp>
      <p:sp>
        <p:nvSpPr>
          <p:cNvPr id="6" name="Text 3"/>
          <p:cNvSpPr/>
          <p:nvPr/>
        </p:nvSpPr>
        <p:spPr>
          <a:xfrm>
            <a:off x="3296007" y="2156817"/>
            <a:ext cx="74176" cy="334804"/>
          </a:xfrm>
          <a:prstGeom prst="rect">
            <a:avLst/>
          </a:prstGeom>
          <a:noFill/>
          <a:ln/>
        </p:spPr>
        <p:txBody>
          <a:bodyPr wrap="none" rtlCol="0" anchor="t"/>
          <a:lstStyle/>
          <a:p>
            <a:pPr marL="0" indent="0" algn="ctr">
              <a:lnSpc>
                <a:spcPts val="2637"/>
              </a:lnSpc>
              <a:buNone/>
            </a:pPr>
            <a:r>
              <a:rPr lang="en-US" sz="1648" b="1" dirty="0">
                <a:solidFill>
                  <a:srgbClr val="396AF1"/>
                </a:solidFill>
                <a:latin typeface="Barlow" pitchFamily="34" charset="0"/>
                <a:ea typeface="Barlow" pitchFamily="34" charset="-122"/>
                <a:cs typeface="Barlow" pitchFamily="34" charset="-120"/>
              </a:rPr>
              <a:t>1</a:t>
            </a:r>
            <a:endParaRPr lang="en-US" sz="1648" dirty="0"/>
          </a:p>
        </p:txBody>
      </p:sp>
      <p:sp>
        <p:nvSpPr>
          <p:cNvPr id="7" name="Text 4"/>
          <p:cNvSpPr/>
          <p:nvPr/>
        </p:nvSpPr>
        <p:spPr>
          <a:xfrm>
            <a:off x="4691420" y="2009299"/>
            <a:ext cx="2157651" cy="261580"/>
          </a:xfrm>
          <a:prstGeom prst="rect">
            <a:avLst/>
          </a:prstGeom>
          <a:noFill/>
          <a:ln/>
        </p:spPr>
        <p:txBody>
          <a:bodyPr wrap="none" rtlCol="0" anchor="t"/>
          <a:lstStyle/>
          <a:p>
            <a:pPr marL="0" indent="0" algn="l">
              <a:lnSpc>
                <a:spcPts val="2060"/>
              </a:lnSpc>
              <a:buNone/>
            </a:pPr>
            <a:r>
              <a:rPr lang="en-US" sz="1648" b="1" dirty="0">
                <a:solidFill>
                  <a:srgbClr val="396AF1"/>
                </a:solidFill>
                <a:latin typeface="Barlow" pitchFamily="34" charset="0"/>
                <a:ea typeface="Barlow" pitchFamily="34" charset="-122"/>
                <a:cs typeface="Barlow" pitchFamily="34" charset="-120"/>
              </a:rPr>
              <a:t>Molecular Clock Theory</a:t>
            </a:r>
            <a:endParaRPr lang="en-US" sz="1648" dirty="0"/>
          </a:p>
        </p:txBody>
      </p:sp>
      <p:sp>
        <p:nvSpPr>
          <p:cNvPr id="8" name="Text 5"/>
          <p:cNvSpPr/>
          <p:nvPr/>
        </p:nvSpPr>
        <p:spPr>
          <a:xfrm>
            <a:off x="4691420" y="2371249"/>
            <a:ext cx="5562124" cy="268010"/>
          </a:xfrm>
          <a:prstGeom prst="rect">
            <a:avLst/>
          </a:prstGeom>
          <a:noFill/>
          <a:ln/>
        </p:spPr>
        <p:txBody>
          <a:bodyPr wrap="none" rtlCol="0" anchor="t"/>
          <a:lstStyle/>
          <a:p>
            <a:pPr marL="0" indent="0" algn="l">
              <a:lnSpc>
                <a:spcPts val="2110"/>
              </a:lnSpc>
              <a:buNone/>
            </a:pPr>
            <a:r>
              <a:rPr lang="en-US" sz="1319" dirty="0">
                <a:solidFill>
                  <a:srgbClr val="272525"/>
                </a:solidFill>
                <a:latin typeface="Montserrat" pitchFamily="34" charset="0"/>
                <a:ea typeface="Montserrat" pitchFamily="34" charset="-122"/>
                <a:cs typeface="Montserrat" pitchFamily="34" charset="-120"/>
              </a:rPr>
              <a:t>Utilizes the rate of molecular change to estimate divergence times</a:t>
            </a:r>
            <a:endParaRPr lang="en-US" sz="1319" dirty="0"/>
          </a:p>
        </p:txBody>
      </p:sp>
      <p:sp>
        <p:nvSpPr>
          <p:cNvPr id="9" name="Shape 6"/>
          <p:cNvSpPr/>
          <p:nvPr/>
        </p:nvSpPr>
        <p:spPr>
          <a:xfrm>
            <a:off x="4607719" y="2757845"/>
            <a:ext cx="6810256" cy="37624"/>
          </a:xfrm>
          <a:prstGeom prst="roundRect">
            <a:avLst>
              <a:gd name="adj" fmla="val 267058"/>
            </a:avLst>
          </a:prstGeom>
          <a:solidFill>
            <a:srgbClr val="EEEFF5"/>
          </a:solidFill>
          <a:ln/>
        </p:spPr>
      </p:sp>
      <p:sp>
        <p:nvSpPr>
          <p:cNvPr id="10" name="Shape 7"/>
          <p:cNvSpPr/>
          <p:nvPr/>
        </p:nvSpPr>
        <p:spPr>
          <a:xfrm>
            <a:off x="3128605" y="2890361"/>
            <a:ext cx="2790944" cy="1232773"/>
          </a:xfrm>
          <a:prstGeom prst="roundRect">
            <a:avLst>
              <a:gd name="adj" fmla="val 8151"/>
            </a:avLst>
          </a:prstGeom>
          <a:solidFill>
            <a:schemeClr val="accent2"/>
          </a:solidFill>
          <a:ln/>
        </p:spPr>
      </p:sp>
      <p:sp>
        <p:nvSpPr>
          <p:cNvPr id="11" name="Text 8"/>
          <p:cNvSpPr/>
          <p:nvPr/>
        </p:nvSpPr>
        <p:spPr>
          <a:xfrm>
            <a:off x="3296007" y="3339346"/>
            <a:ext cx="117277" cy="334804"/>
          </a:xfrm>
          <a:prstGeom prst="rect">
            <a:avLst/>
          </a:prstGeom>
          <a:noFill/>
          <a:ln/>
        </p:spPr>
        <p:txBody>
          <a:bodyPr wrap="none" rtlCol="0" anchor="t"/>
          <a:lstStyle/>
          <a:p>
            <a:pPr marL="0" indent="0" algn="ctr">
              <a:lnSpc>
                <a:spcPts val="2637"/>
              </a:lnSpc>
              <a:buNone/>
            </a:pPr>
            <a:r>
              <a:rPr lang="en-US" sz="1648" b="1" dirty="0">
                <a:solidFill>
                  <a:srgbClr val="396AF1"/>
                </a:solidFill>
                <a:latin typeface="Barlow" pitchFamily="34" charset="0"/>
                <a:ea typeface="Barlow" pitchFamily="34" charset="-122"/>
                <a:cs typeface="Barlow" pitchFamily="34" charset="-120"/>
              </a:rPr>
              <a:t>2</a:t>
            </a:r>
            <a:endParaRPr lang="en-US" sz="1648" dirty="0"/>
          </a:p>
        </p:txBody>
      </p:sp>
      <p:sp>
        <p:nvSpPr>
          <p:cNvPr id="12" name="Text 9"/>
          <p:cNvSpPr/>
          <p:nvPr/>
        </p:nvSpPr>
        <p:spPr>
          <a:xfrm>
            <a:off x="6086951" y="3057763"/>
            <a:ext cx="2214205" cy="261580"/>
          </a:xfrm>
          <a:prstGeom prst="rect">
            <a:avLst/>
          </a:prstGeom>
          <a:noFill/>
          <a:ln/>
        </p:spPr>
        <p:txBody>
          <a:bodyPr wrap="none" rtlCol="0" anchor="t"/>
          <a:lstStyle/>
          <a:p>
            <a:pPr marL="0" indent="0" algn="l">
              <a:lnSpc>
                <a:spcPts val="2060"/>
              </a:lnSpc>
              <a:buNone/>
            </a:pPr>
            <a:r>
              <a:rPr lang="en-US" sz="1648" b="1" dirty="0">
                <a:solidFill>
                  <a:srgbClr val="396AF1"/>
                </a:solidFill>
                <a:latin typeface="Barlow" pitchFamily="34" charset="0"/>
                <a:ea typeface="Barlow" pitchFamily="34" charset="-122"/>
                <a:cs typeface="Barlow" pitchFamily="34" charset="-120"/>
              </a:rPr>
              <a:t>Sequence Data Analysis</a:t>
            </a:r>
            <a:endParaRPr lang="en-US" sz="1648" dirty="0"/>
          </a:p>
        </p:txBody>
      </p:sp>
      <p:sp>
        <p:nvSpPr>
          <p:cNvPr id="13" name="Text 10"/>
          <p:cNvSpPr/>
          <p:nvPr/>
        </p:nvSpPr>
        <p:spPr>
          <a:xfrm>
            <a:off x="6086951" y="3419713"/>
            <a:ext cx="5247323" cy="536019"/>
          </a:xfrm>
          <a:prstGeom prst="rect">
            <a:avLst/>
          </a:prstGeom>
          <a:noFill/>
          <a:ln/>
        </p:spPr>
        <p:txBody>
          <a:bodyPr wrap="square" rtlCol="0" anchor="t"/>
          <a:lstStyle/>
          <a:p>
            <a:pPr marL="0" indent="0" algn="l">
              <a:lnSpc>
                <a:spcPts val="2110"/>
              </a:lnSpc>
              <a:buNone/>
            </a:pPr>
            <a:r>
              <a:rPr lang="en-US" sz="1319" dirty="0">
                <a:solidFill>
                  <a:srgbClr val="272525"/>
                </a:solidFill>
                <a:latin typeface="Montserrat" pitchFamily="34" charset="0"/>
                <a:ea typeface="Montserrat" pitchFamily="34" charset="-122"/>
                <a:cs typeface="Montserrat" pitchFamily="34" charset="-120"/>
              </a:rPr>
              <a:t>Comparing genetic sequences to infer evolutionary relationships</a:t>
            </a:r>
            <a:endParaRPr lang="en-US" sz="1319" dirty="0"/>
          </a:p>
        </p:txBody>
      </p:sp>
      <p:sp>
        <p:nvSpPr>
          <p:cNvPr id="14" name="Shape 11"/>
          <p:cNvSpPr/>
          <p:nvPr/>
        </p:nvSpPr>
        <p:spPr>
          <a:xfrm>
            <a:off x="6003250" y="4074319"/>
            <a:ext cx="5414724" cy="37624"/>
          </a:xfrm>
          <a:prstGeom prst="roundRect">
            <a:avLst>
              <a:gd name="adj" fmla="val 267058"/>
            </a:avLst>
          </a:prstGeom>
          <a:solidFill>
            <a:srgbClr val="EEEFF5"/>
          </a:solidFill>
          <a:ln/>
        </p:spPr>
      </p:sp>
      <p:sp>
        <p:nvSpPr>
          <p:cNvPr id="15" name="Shape 12"/>
          <p:cNvSpPr/>
          <p:nvPr/>
        </p:nvSpPr>
        <p:spPr>
          <a:xfrm>
            <a:off x="3128605" y="4206835"/>
            <a:ext cx="4186476" cy="1232773"/>
          </a:xfrm>
          <a:prstGeom prst="roundRect">
            <a:avLst>
              <a:gd name="adj" fmla="val 8151"/>
            </a:avLst>
          </a:prstGeom>
          <a:solidFill>
            <a:schemeClr val="accent2"/>
          </a:solidFill>
          <a:ln/>
        </p:spPr>
      </p:sp>
      <p:sp>
        <p:nvSpPr>
          <p:cNvPr id="16" name="Text 13"/>
          <p:cNvSpPr/>
          <p:nvPr/>
        </p:nvSpPr>
        <p:spPr>
          <a:xfrm>
            <a:off x="3296007" y="4655820"/>
            <a:ext cx="113109" cy="334804"/>
          </a:xfrm>
          <a:prstGeom prst="rect">
            <a:avLst/>
          </a:prstGeom>
          <a:noFill/>
          <a:ln/>
        </p:spPr>
        <p:txBody>
          <a:bodyPr wrap="none" rtlCol="0" anchor="t"/>
          <a:lstStyle/>
          <a:p>
            <a:pPr marL="0" indent="0" algn="ctr">
              <a:lnSpc>
                <a:spcPts val="2637"/>
              </a:lnSpc>
              <a:buNone/>
            </a:pPr>
            <a:r>
              <a:rPr lang="en-US" sz="1648" b="1" dirty="0">
                <a:solidFill>
                  <a:srgbClr val="396AF1"/>
                </a:solidFill>
                <a:latin typeface="Barlow" pitchFamily="34" charset="0"/>
                <a:ea typeface="Barlow" pitchFamily="34" charset="-122"/>
                <a:cs typeface="Barlow" pitchFamily="34" charset="-120"/>
              </a:rPr>
              <a:t>3</a:t>
            </a:r>
            <a:endParaRPr lang="en-US" sz="1648" dirty="0"/>
          </a:p>
        </p:txBody>
      </p:sp>
      <p:sp>
        <p:nvSpPr>
          <p:cNvPr id="17" name="Text 14"/>
          <p:cNvSpPr/>
          <p:nvPr/>
        </p:nvSpPr>
        <p:spPr>
          <a:xfrm>
            <a:off x="7482483" y="4374237"/>
            <a:ext cx="2141101" cy="261580"/>
          </a:xfrm>
          <a:prstGeom prst="rect">
            <a:avLst/>
          </a:prstGeom>
          <a:noFill/>
          <a:ln/>
        </p:spPr>
        <p:txBody>
          <a:bodyPr wrap="none" rtlCol="0" anchor="t"/>
          <a:lstStyle/>
          <a:p>
            <a:pPr marL="0" indent="0" algn="l">
              <a:lnSpc>
                <a:spcPts val="2060"/>
              </a:lnSpc>
              <a:buNone/>
            </a:pPr>
            <a:r>
              <a:rPr lang="en-US" sz="1648" b="1" dirty="0">
                <a:solidFill>
                  <a:srgbClr val="396AF1"/>
                </a:solidFill>
                <a:latin typeface="Barlow" pitchFamily="34" charset="0"/>
                <a:ea typeface="Barlow" pitchFamily="34" charset="-122"/>
                <a:cs typeface="Barlow" pitchFamily="34" charset="-120"/>
              </a:rPr>
              <a:t>Phylogenetic Inference</a:t>
            </a:r>
            <a:endParaRPr lang="en-US" sz="1648" dirty="0"/>
          </a:p>
        </p:txBody>
      </p:sp>
      <p:sp>
        <p:nvSpPr>
          <p:cNvPr id="18" name="Text 15"/>
          <p:cNvSpPr/>
          <p:nvPr/>
        </p:nvSpPr>
        <p:spPr>
          <a:xfrm>
            <a:off x="7482483" y="4736187"/>
            <a:ext cx="3851791" cy="536019"/>
          </a:xfrm>
          <a:prstGeom prst="rect">
            <a:avLst/>
          </a:prstGeom>
          <a:noFill/>
          <a:ln/>
        </p:spPr>
        <p:txBody>
          <a:bodyPr wrap="square" rtlCol="0" anchor="t"/>
          <a:lstStyle/>
          <a:p>
            <a:pPr marL="0" indent="0" algn="l">
              <a:lnSpc>
                <a:spcPts val="2110"/>
              </a:lnSpc>
              <a:buNone/>
            </a:pPr>
            <a:r>
              <a:rPr lang="en-US" sz="1319" dirty="0">
                <a:solidFill>
                  <a:srgbClr val="272525"/>
                </a:solidFill>
                <a:latin typeface="Montserrat" pitchFamily="34" charset="0"/>
                <a:ea typeface="Montserrat" pitchFamily="34" charset="-122"/>
                <a:cs typeface="Montserrat" pitchFamily="34" charset="-120"/>
              </a:rPr>
              <a:t>Utilizing molecular data to construct phylogenetic trees for time estimation</a:t>
            </a:r>
            <a:endParaRPr lang="en-US" sz="1319" dirty="0"/>
          </a:p>
        </p:txBody>
      </p:sp>
      <p:sp>
        <p:nvSpPr>
          <p:cNvPr id="19" name="Text 16"/>
          <p:cNvSpPr/>
          <p:nvPr/>
        </p:nvSpPr>
        <p:spPr>
          <a:xfrm>
            <a:off x="3128605" y="5627965"/>
            <a:ext cx="8373070" cy="2144078"/>
          </a:xfrm>
          <a:prstGeom prst="rect">
            <a:avLst/>
          </a:prstGeom>
          <a:noFill/>
          <a:ln/>
        </p:spPr>
        <p:txBody>
          <a:bodyPr wrap="square" rtlCol="0" anchor="t"/>
          <a:lstStyle/>
          <a:p>
            <a:pPr marL="0" indent="0">
              <a:lnSpc>
                <a:spcPts val="2110"/>
              </a:lnSpc>
              <a:buNone/>
            </a:pPr>
            <a:r>
              <a:rPr lang="en-US" sz="1319" dirty="0">
                <a:solidFill>
                  <a:srgbClr val="272525"/>
                </a:solidFill>
                <a:latin typeface="Montserrat" pitchFamily="34" charset="0"/>
                <a:ea typeface="Montserrat" pitchFamily="34" charset="-122"/>
                <a:cs typeface="Montserrat" pitchFamily="34" charset="-120"/>
              </a:rPr>
              <a:t>The molecular clock theory is a fundamental concept in phylogenetics that uses the rate of molecular change to estimate the divergence times of different species or lineages. It is based on the assumption that DNA or protein sequences accumulate mutations at a constant rate over time. Sequence data analysis plays a crucial role in this process, as it involves comparing genetic sequences from different organisms to infer evolutionary relationships. Phylogenetic inference, using molecular data to construct phylogenetic trees, is essential for accurate time estimation within the evolutionary history of species. These methods are crucial for understanding the temporal aspects of evolutionary processes and the relationships between different organisms.</a:t>
            </a:r>
            <a:endParaRPr lang="en-US" sz="1319"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1000"/>
                                        <p:tgtEl>
                                          <p:spTgt spid="12"/>
                                        </p:tgtEl>
                                      </p:cBhvr>
                                    </p:animEffect>
                                    <p:anim calcmode="lin" valueType="num">
                                      <p:cBhvr>
                                        <p:cTn id="30" dur="1000" fill="hold"/>
                                        <p:tgtEl>
                                          <p:spTgt spid="12"/>
                                        </p:tgtEl>
                                        <p:attrNameLst>
                                          <p:attrName>ppt_x</p:attrName>
                                        </p:attrNameLst>
                                      </p:cBhvr>
                                      <p:tavLst>
                                        <p:tav tm="0">
                                          <p:val>
                                            <p:strVal val="#ppt_x"/>
                                          </p:val>
                                        </p:tav>
                                        <p:tav tm="100000">
                                          <p:val>
                                            <p:strVal val="#ppt_x"/>
                                          </p:val>
                                        </p:tav>
                                      </p:tavLst>
                                    </p:anim>
                                    <p:anim calcmode="lin" valueType="num">
                                      <p:cBhvr>
                                        <p:cTn id="31" dur="1000" fill="hold"/>
                                        <p:tgtEl>
                                          <p:spTgt spid="12"/>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000"/>
                                        <p:tgtEl>
                                          <p:spTgt spid="10"/>
                                        </p:tgtEl>
                                      </p:cBhvr>
                                    </p:animEffect>
                                    <p:anim calcmode="lin" valueType="num">
                                      <p:cBhvr>
                                        <p:cTn id="35" dur="1000" fill="hold"/>
                                        <p:tgtEl>
                                          <p:spTgt spid="10"/>
                                        </p:tgtEl>
                                        <p:attrNameLst>
                                          <p:attrName>ppt_x</p:attrName>
                                        </p:attrNameLst>
                                      </p:cBhvr>
                                      <p:tavLst>
                                        <p:tav tm="0">
                                          <p:val>
                                            <p:strVal val="#ppt_x"/>
                                          </p:val>
                                        </p:tav>
                                        <p:tav tm="100000">
                                          <p:val>
                                            <p:strVal val="#ppt_x"/>
                                          </p:val>
                                        </p:tav>
                                      </p:tavLst>
                                    </p:anim>
                                    <p:anim calcmode="lin" valueType="num">
                                      <p:cBhvr>
                                        <p:cTn id="36" dur="1000" fill="hold"/>
                                        <p:tgtEl>
                                          <p:spTgt spid="10"/>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1000"/>
                                        <p:tgtEl>
                                          <p:spTgt spid="11"/>
                                        </p:tgtEl>
                                      </p:cBhvr>
                                    </p:animEffect>
                                    <p:anim calcmode="lin" valueType="num">
                                      <p:cBhvr>
                                        <p:cTn id="40" dur="1000" fill="hold"/>
                                        <p:tgtEl>
                                          <p:spTgt spid="11"/>
                                        </p:tgtEl>
                                        <p:attrNameLst>
                                          <p:attrName>ppt_x</p:attrName>
                                        </p:attrNameLst>
                                      </p:cBhvr>
                                      <p:tavLst>
                                        <p:tav tm="0">
                                          <p:val>
                                            <p:strVal val="#ppt_x"/>
                                          </p:val>
                                        </p:tav>
                                        <p:tav tm="100000">
                                          <p:val>
                                            <p:strVal val="#ppt_x"/>
                                          </p:val>
                                        </p:tav>
                                      </p:tavLst>
                                    </p:anim>
                                    <p:anim calcmode="lin" valueType="num">
                                      <p:cBhvr>
                                        <p:cTn id="41" dur="1000" fill="hold"/>
                                        <p:tgtEl>
                                          <p:spTgt spid="11"/>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1000"/>
                                        <p:tgtEl>
                                          <p:spTgt spid="13"/>
                                        </p:tgtEl>
                                      </p:cBhvr>
                                    </p:animEffect>
                                    <p:anim calcmode="lin" valueType="num">
                                      <p:cBhvr>
                                        <p:cTn id="45" dur="1000" fill="hold"/>
                                        <p:tgtEl>
                                          <p:spTgt spid="13"/>
                                        </p:tgtEl>
                                        <p:attrNameLst>
                                          <p:attrName>ppt_x</p:attrName>
                                        </p:attrNameLst>
                                      </p:cBhvr>
                                      <p:tavLst>
                                        <p:tav tm="0">
                                          <p:val>
                                            <p:strVal val="#ppt_x"/>
                                          </p:val>
                                        </p:tav>
                                        <p:tav tm="100000">
                                          <p:val>
                                            <p:strVal val="#ppt_x"/>
                                          </p:val>
                                        </p:tav>
                                      </p:tavLst>
                                    </p:anim>
                                    <p:anim calcmode="lin" valueType="num">
                                      <p:cBhvr>
                                        <p:cTn id="4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fade">
                                      <p:cBhvr>
                                        <p:cTn id="51" dur="1000"/>
                                        <p:tgtEl>
                                          <p:spTgt spid="17"/>
                                        </p:tgtEl>
                                      </p:cBhvr>
                                    </p:animEffect>
                                    <p:anim calcmode="lin" valueType="num">
                                      <p:cBhvr>
                                        <p:cTn id="52" dur="1000" fill="hold"/>
                                        <p:tgtEl>
                                          <p:spTgt spid="17"/>
                                        </p:tgtEl>
                                        <p:attrNameLst>
                                          <p:attrName>ppt_x</p:attrName>
                                        </p:attrNameLst>
                                      </p:cBhvr>
                                      <p:tavLst>
                                        <p:tav tm="0">
                                          <p:val>
                                            <p:strVal val="#ppt_x"/>
                                          </p:val>
                                        </p:tav>
                                        <p:tav tm="100000">
                                          <p:val>
                                            <p:strVal val="#ppt_x"/>
                                          </p:val>
                                        </p:tav>
                                      </p:tavLst>
                                    </p:anim>
                                    <p:anim calcmode="lin" valueType="num">
                                      <p:cBhvr>
                                        <p:cTn id="53" dur="1000" fill="hold"/>
                                        <p:tgtEl>
                                          <p:spTgt spid="17"/>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fade">
                                      <p:cBhvr>
                                        <p:cTn id="56" dur="1000"/>
                                        <p:tgtEl>
                                          <p:spTgt spid="18"/>
                                        </p:tgtEl>
                                      </p:cBhvr>
                                    </p:animEffect>
                                    <p:anim calcmode="lin" valueType="num">
                                      <p:cBhvr>
                                        <p:cTn id="57" dur="1000" fill="hold"/>
                                        <p:tgtEl>
                                          <p:spTgt spid="18"/>
                                        </p:tgtEl>
                                        <p:attrNameLst>
                                          <p:attrName>ppt_x</p:attrName>
                                        </p:attrNameLst>
                                      </p:cBhvr>
                                      <p:tavLst>
                                        <p:tav tm="0">
                                          <p:val>
                                            <p:strVal val="#ppt_x"/>
                                          </p:val>
                                        </p:tav>
                                        <p:tav tm="100000">
                                          <p:val>
                                            <p:strVal val="#ppt_x"/>
                                          </p:val>
                                        </p:tav>
                                      </p:tavLst>
                                    </p:anim>
                                    <p:anim calcmode="lin" valueType="num">
                                      <p:cBhvr>
                                        <p:cTn id="58" dur="1000" fill="hold"/>
                                        <p:tgtEl>
                                          <p:spTgt spid="18"/>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1000"/>
                                        <p:tgtEl>
                                          <p:spTgt spid="15"/>
                                        </p:tgtEl>
                                      </p:cBhvr>
                                    </p:animEffect>
                                    <p:anim calcmode="lin" valueType="num">
                                      <p:cBhvr>
                                        <p:cTn id="62" dur="1000" fill="hold"/>
                                        <p:tgtEl>
                                          <p:spTgt spid="15"/>
                                        </p:tgtEl>
                                        <p:attrNameLst>
                                          <p:attrName>ppt_x</p:attrName>
                                        </p:attrNameLst>
                                      </p:cBhvr>
                                      <p:tavLst>
                                        <p:tav tm="0">
                                          <p:val>
                                            <p:strVal val="#ppt_x"/>
                                          </p:val>
                                        </p:tav>
                                        <p:tav tm="100000">
                                          <p:val>
                                            <p:strVal val="#ppt_x"/>
                                          </p:val>
                                        </p:tav>
                                      </p:tavLst>
                                    </p:anim>
                                    <p:anim calcmode="lin" valueType="num">
                                      <p:cBhvr>
                                        <p:cTn id="63" dur="1000" fill="hold"/>
                                        <p:tgtEl>
                                          <p:spTgt spid="15"/>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fade">
                                      <p:cBhvr>
                                        <p:cTn id="66" dur="1000"/>
                                        <p:tgtEl>
                                          <p:spTgt spid="16"/>
                                        </p:tgtEl>
                                      </p:cBhvr>
                                    </p:animEffect>
                                    <p:anim calcmode="lin" valueType="num">
                                      <p:cBhvr>
                                        <p:cTn id="67" dur="1000" fill="hold"/>
                                        <p:tgtEl>
                                          <p:spTgt spid="16"/>
                                        </p:tgtEl>
                                        <p:attrNameLst>
                                          <p:attrName>ppt_x</p:attrName>
                                        </p:attrNameLst>
                                      </p:cBhvr>
                                      <p:tavLst>
                                        <p:tav tm="0">
                                          <p:val>
                                            <p:strVal val="#ppt_x"/>
                                          </p:val>
                                        </p:tav>
                                        <p:tav tm="100000">
                                          <p:val>
                                            <p:strVal val="#ppt_x"/>
                                          </p:val>
                                        </p:tav>
                                      </p:tavLst>
                                    </p:anim>
                                    <p:anim calcmode="lin" valueType="num">
                                      <p:cBhvr>
                                        <p:cTn id="68"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grpId="0" nodeType="clickEffect">
                                  <p:stCondLst>
                                    <p:cond delay="0"/>
                                  </p:stCondLst>
                                  <p:childTnLst>
                                    <p:set>
                                      <p:cBhvr>
                                        <p:cTn id="72" dur="1" fill="hold">
                                          <p:stCondLst>
                                            <p:cond delay="0"/>
                                          </p:stCondLst>
                                        </p:cTn>
                                        <p:tgtEl>
                                          <p:spTgt spid="19"/>
                                        </p:tgtEl>
                                        <p:attrNameLst>
                                          <p:attrName>style.visibility</p:attrName>
                                        </p:attrNameLst>
                                      </p:cBhvr>
                                      <p:to>
                                        <p:strVal val="visible"/>
                                      </p:to>
                                    </p:set>
                                    <p:animEffect transition="in" filter="fade">
                                      <p:cBhvr>
                                        <p:cTn id="73" dur="1000"/>
                                        <p:tgtEl>
                                          <p:spTgt spid="19"/>
                                        </p:tgtEl>
                                      </p:cBhvr>
                                    </p:animEffect>
                                    <p:anim calcmode="lin" valueType="num">
                                      <p:cBhvr>
                                        <p:cTn id="74" dur="1000" fill="hold"/>
                                        <p:tgtEl>
                                          <p:spTgt spid="19"/>
                                        </p:tgtEl>
                                        <p:attrNameLst>
                                          <p:attrName>ppt_x</p:attrName>
                                        </p:attrNameLst>
                                      </p:cBhvr>
                                      <p:tavLst>
                                        <p:tav tm="0">
                                          <p:val>
                                            <p:strVal val="#ppt_x"/>
                                          </p:val>
                                        </p:tav>
                                        <p:tav tm="100000">
                                          <p:val>
                                            <p:strVal val="#ppt_x"/>
                                          </p:val>
                                        </p:tav>
                                      </p:tavLst>
                                    </p:anim>
                                    <p:anim calcmode="lin" valueType="num">
                                      <p:cBhvr>
                                        <p:cTn id="75"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1" grpId="0" animBg="1"/>
      <p:bldP spid="12" grpId="0" animBg="1"/>
      <p:bldP spid="13" grpId="0" animBg="1"/>
      <p:bldP spid="16" grpId="0" animBg="1"/>
      <p:bldP spid="17" grpId="0" animBg="1"/>
      <p:bldP spid="18" grpId="0" animBg="1"/>
      <p:bldP spid="1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995970" y="475059"/>
            <a:ext cx="8638342" cy="1079897"/>
          </a:xfrm>
          <a:prstGeom prst="rect">
            <a:avLst/>
          </a:prstGeom>
          <a:noFill/>
          <a:ln/>
        </p:spPr>
        <p:txBody>
          <a:bodyPr wrap="square" rtlCol="0" anchor="t"/>
          <a:lstStyle/>
          <a:p>
            <a:pPr marL="0" indent="0">
              <a:lnSpc>
                <a:spcPts val="4251"/>
              </a:lnSpc>
              <a:buNone/>
            </a:pPr>
            <a:r>
              <a:rPr lang="en-US" sz="3401" b="1" dirty="0">
                <a:solidFill>
                  <a:srgbClr val="396AF1"/>
                </a:solidFill>
                <a:latin typeface="Barlow" pitchFamily="34" charset="0"/>
                <a:ea typeface="Barlow" pitchFamily="34" charset="-122"/>
                <a:cs typeface="Barlow" pitchFamily="34" charset="-120"/>
              </a:rPr>
              <a:t>Applications of Phylogenetics in Bioinformatics</a:t>
            </a:r>
            <a:endParaRPr lang="en-US" sz="3401" dirty="0"/>
          </a:p>
        </p:txBody>
      </p:sp>
      <p:pic>
        <p:nvPicPr>
          <p:cNvPr id="5" name="Image 1" descr="preencoded.png"/>
          <p:cNvPicPr>
            <a:picLocks noChangeAspect="1"/>
          </p:cNvPicPr>
          <p:nvPr/>
        </p:nvPicPr>
        <p:blipFill>
          <a:blip r:embed="rId4"/>
          <a:stretch>
            <a:fillRect/>
          </a:stretch>
        </p:blipFill>
        <p:spPr>
          <a:xfrm>
            <a:off x="2995970" y="1900476"/>
            <a:ext cx="2706648" cy="1672828"/>
          </a:xfrm>
          <a:prstGeom prst="rect">
            <a:avLst/>
          </a:prstGeom>
        </p:spPr>
      </p:pic>
      <p:sp>
        <p:nvSpPr>
          <p:cNvPr id="6" name="Text 2"/>
          <p:cNvSpPr/>
          <p:nvPr/>
        </p:nvSpPr>
        <p:spPr>
          <a:xfrm>
            <a:off x="2995970" y="3789164"/>
            <a:ext cx="2208967" cy="269915"/>
          </a:xfrm>
          <a:prstGeom prst="rect">
            <a:avLst/>
          </a:prstGeom>
          <a:noFill/>
          <a:ln/>
        </p:spPr>
        <p:txBody>
          <a:bodyPr wrap="none" rtlCol="0" anchor="t"/>
          <a:lstStyle/>
          <a:p>
            <a:pPr marL="0" indent="0" algn="l">
              <a:lnSpc>
                <a:spcPts val="2126"/>
              </a:lnSpc>
              <a:buNone/>
            </a:pPr>
            <a:r>
              <a:rPr lang="en-US" sz="1700" b="1" dirty="0">
                <a:solidFill>
                  <a:srgbClr val="396AF1"/>
                </a:solidFill>
                <a:latin typeface="Barlow" pitchFamily="34" charset="0"/>
                <a:ea typeface="Barlow" pitchFamily="34" charset="-122"/>
                <a:cs typeface="Barlow" pitchFamily="34" charset="-120"/>
              </a:rPr>
              <a:t>Collaborative Research</a:t>
            </a:r>
            <a:endParaRPr lang="en-US" sz="1700" dirty="0"/>
          </a:p>
        </p:txBody>
      </p:sp>
      <p:sp>
        <p:nvSpPr>
          <p:cNvPr id="7" name="Text 3"/>
          <p:cNvSpPr/>
          <p:nvPr/>
        </p:nvSpPr>
        <p:spPr>
          <a:xfrm>
            <a:off x="2995970" y="4162663"/>
            <a:ext cx="2706648" cy="3592473"/>
          </a:xfrm>
          <a:prstGeom prst="rect">
            <a:avLst/>
          </a:prstGeom>
          <a:noFill/>
          <a:ln/>
        </p:spPr>
        <p:txBody>
          <a:bodyPr wrap="square" rtlCol="0" anchor="t"/>
          <a:lstStyle/>
          <a:p>
            <a:pPr marL="0" indent="0" algn="l">
              <a:lnSpc>
                <a:spcPts val="2177"/>
              </a:lnSpc>
              <a:buNone/>
            </a:pPr>
            <a:r>
              <a:rPr lang="en-US" sz="1360" dirty="0">
                <a:solidFill>
                  <a:srgbClr val="272525"/>
                </a:solidFill>
                <a:latin typeface="Montserrat" pitchFamily="34" charset="0"/>
                <a:ea typeface="Montserrat" pitchFamily="34" charset="-122"/>
                <a:cs typeface="Montserrat" pitchFamily="34" charset="-120"/>
              </a:rPr>
              <a:t>Phylogenetics in bioinformatics fosters collaborative research, bringing together experts in genetics, statistics, and computer science. By analyzing genetic sequences and constructing phylogenetic trees, researchers solve complex evolutionary puzzles to understand the relationships between species and their genetic histories.</a:t>
            </a:r>
            <a:endParaRPr lang="en-US" sz="1360" dirty="0"/>
          </a:p>
        </p:txBody>
      </p:sp>
      <p:pic>
        <p:nvPicPr>
          <p:cNvPr id="8" name="Image 2" descr="preencoded.png"/>
          <p:cNvPicPr>
            <a:picLocks noChangeAspect="1"/>
          </p:cNvPicPr>
          <p:nvPr/>
        </p:nvPicPr>
        <p:blipFill>
          <a:blip r:embed="rId5"/>
          <a:stretch>
            <a:fillRect/>
          </a:stretch>
        </p:blipFill>
        <p:spPr>
          <a:xfrm>
            <a:off x="5961698" y="1900476"/>
            <a:ext cx="2706767" cy="1672828"/>
          </a:xfrm>
          <a:prstGeom prst="rect">
            <a:avLst/>
          </a:prstGeom>
        </p:spPr>
      </p:pic>
      <p:sp>
        <p:nvSpPr>
          <p:cNvPr id="9" name="Text 4"/>
          <p:cNvSpPr/>
          <p:nvPr/>
        </p:nvSpPr>
        <p:spPr>
          <a:xfrm>
            <a:off x="5961698" y="3789164"/>
            <a:ext cx="2484120" cy="269915"/>
          </a:xfrm>
          <a:prstGeom prst="rect">
            <a:avLst/>
          </a:prstGeom>
          <a:noFill/>
          <a:ln/>
        </p:spPr>
        <p:txBody>
          <a:bodyPr wrap="none" rtlCol="0" anchor="t"/>
          <a:lstStyle/>
          <a:p>
            <a:pPr marL="0" indent="0" algn="l">
              <a:lnSpc>
                <a:spcPts val="2126"/>
              </a:lnSpc>
              <a:buNone/>
            </a:pPr>
            <a:r>
              <a:rPr lang="en-US" sz="1700" b="1" dirty="0">
                <a:solidFill>
                  <a:srgbClr val="396AF1"/>
                </a:solidFill>
                <a:latin typeface="Barlow" pitchFamily="34" charset="0"/>
                <a:ea typeface="Barlow" pitchFamily="34" charset="-122"/>
                <a:cs typeface="Barlow" pitchFamily="34" charset="-120"/>
              </a:rPr>
              <a:t>Genetic Variation Analysis</a:t>
            </a:r>
            <a:endParaRPr lang="en-US" sz="1700" dirty="0"/>
          </a:p>
        </p:txBody>
      </p:sp>
      <p:sp>
        <p:nvSpPr>
          <p:cNvPr id="10" name="Text 5"/>
          <p:cNvSpPr/>
          <p:nvPr/>
        </p:nvSpPr>
        <p:spPr>
          <a:xfrm>
            <a:off x="5961698" y="4162663"/>
            <a:ext cx="2706767" cy="3316129"/>
          </a:xfrm>
          <a:prstGeom prst="rect">
            <a:avLst/>
          </a:prstGeom>
          <a:noFill/>
          <a:ln/>
        </p:spPr>
        <p:txBody>
          <a:bodyPr wrap="square" rtlCol="0" anchor="t"/>
          <a:lstStyle/>
          <a:p>
            <a:pPr marL="0" indent="0" algn="l">
              <a:lnSpc>
                <a:spcPts val="2177"/>
              </a:lnSpc>
              <a:buNone/>
            </a:pPr>
            <a:r>
              <a:rPr lang="en-US" sz="1360" dirty="0">
                <a:solidFill>
                  <a:srgbClr val="272525"/>
                </a:solidFill>
                <a:latin typeface="Montserrat" pitchFamily="34" charset="0"/>
                <a:ea typeface="Montserrat" pitchFamily="34" charset="-122"/>
                <a:cs typeface="Montserrat" pitchFamily="34" charset="-120"/>
              </a:rPr>
              <a:t>Through the study of phylogenetics, bioinformaticians analyze genetic variations and mutations in species, shedding light on evolutionary adaptation and population diversity. This aids in identifying genetic markers for disease susceptibility and exploring biodiversity for conservation efforts.</a:t>
            </a:r>
            <a:endParaRPr lang="en-US" sz="1360" dirty="0"/>
          </a:p>
        </p:txBody>
      </p:sp>
      <p:pic>
        <p:nvPicPr>
          <p:cNvPr id="11" name="Image 3" descr="preencoded.png"/>
          <p:cNvPicPr>
            <a:picLocks noChangeAspect="1"/>
          </p:cNvPicPr>
          <p:nvPr/>
        </p:nvPicPr>
        <p:blipFill>
          <a:blip r:embed="rId6"/>
          <a:stretch>
            <a:fillRect/>
          </a:stretch>
        </p:blipFill>
        <p:spPr>
          <a:xfrm>
            <a:off x="8927544" y="1900476"/>
            <a:ext cx="2706767" cy="1672828"/>
          </a:xfrm>
          <a:prstGeom prst="rect">
            <a:avLst/>
          </a:prstGeom>
        </p:spPr>
      </p:pic>
      <p:sp>
        <p:nvSpPr>
          <p:cNvPr id="12" name="Text 6"/>
          <p:cNvSpPr/>
          <p:nvPr/>
        </p:nvSpPr>
        <p:spPr>
          <a:xfrm>
            <a:off x="8927544" y="3789164"/>
            <a:ext cx="2159556" cy="269915"/>
          </a:xfrm>
          <a:prstGeom prst="rect">
            <a:avLst/>
          </a:prstGeom>
          <a:noFill/>
          <a:ln/>
        </p:spPr>
        <p:txBody>
          <a:bodyPr wrap="none" rtlCol="0" anchor="t"/>
          <a:lstStyle/>
          <a:p>
            <a:pPr marL="0" indent="0" algn="l">
              <a:lnSpc>
                <a:spcPts val="2126"/>
              </a:lnSpc>
              <a:buNone/>
            </a:pPr>
            <a:r>
              <a:rPr lang="en-US" sz="1700" b="1" dirty="0">
                <a:solidFill>
                  <a:srgbClr val="396AF1"/>
                </a:solidFill>
                <a:latin typeface="Barlow" pitchFamily="34" charset="0"/>
                <a:ea typeface="Barlow" pitchFamily="34" charset="-122"/>
                <a:cs typeface="Barlow" pitchFamily="34" charset="-120"/>
              </a:rPr>
              <a:t>Network Analysis</a:t>
            </a:r>
            <a:endParaRPr lang="en-US" sz="1700" dirty="0"/>
          </a:p>
        </p:txBody>
      </p:sp>
      <p:sp>
        <p:nvSpPr>
          <p:cNvPr id="13" name="Text 7"/>
          <p:cNvSpPr/>
          <p:nvPr/>
        </p:nvSpPr>
        <p:spPr>
          <a:xfrm>
            <a:off x="8927544" y="4162663"/>
            <a:ext cx="2706767" cy="3039785"/>
          </a:xfrm>
          <a:prstGeom prst="rect">
            <a:avLst/>
          </a:prstGeom>
          <a:noFill/>
          <a:ln/>
        </p:spPr>
        <p:txBody>
          <a:bodyPr wrap="square" rtlCol="0" anchor="t"/>
          <a:lstStyle/>
          <a:p>
            <a:pPr marL="0" indent="0" algn="l">
              <a:lnSpc>
                <a:spcPts val="2177"/>
              </a:lnSpc>
              <a:buNone/>
            </a:pPr>
            <a:r>
              <a:rPr lang="en-US" sz="1360" dirty="0">
                <a:solidFill>
                  <a:srgbClr val="272525"/>
                </a:solidFill>
                <a:latin typeface="Montserrat" pitchFamily="34" charset="0"/>
                <a:ea typeface="Montserrat" pitchFamily="34" charset="-122"/>
                <a:cs typeface="Montserrat" pitchFamily="34" charset="-120"/>
              </a:rPr>
              <a:t>Phylogenetic network analysis in bioinformatics uncovers intricate relationships and genetic flow between species. This approach enables the study of horizontal gene transfer, hybridization, and reticulate evolution, providing insights into the dynamic nature of genetic information exchange among organisms.</a:t>
            </a:r>
            <a:endParaRPr lang="en-US" sz="136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000"/>
                                        <p:tgtEl>
                                          <p:spTgt spid="10"/>
                                        </p:tgtEl>
                                      </p:cBhvr>
                                    </p:animEffect>
                                    <p:anim calcmode="lin" valueType="num">
                                      <p:cBhvr>
                                        <p:cTn id="35" dur="1000" fill="hold"/>
                                        <p:tgtEl>
                                          <p:spTgt spid="10"/>
                                        </p:tgtEl>
                                        <p:attrNameLst>
                                          <p:attrName>ppt_x</p:attrName>
                                        </p:attrNameLst>
                                      </p:cBhvr>
                                      <p:tavLst>
                                        <p:tav tm="0">
                                          <p:val>
                                            <p:strVal val="#ppt_x"/>
                                          </p:val>
                                        </p:tav>
                                        <p:tav tm="100000">
                                          <p:val>
                                            <p:strVal val="#ppt_x"/>
                                          </p:val>
                                        </p:tav>
                                      </p:tavLst>
                                    </p:anim>
                                    <p:anim calcmode="lin" valueType="num">
                                      <p:cBhvr>
                                        <p:cTn id="3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1000"/>
                                        <p:tgtEl>
                                          <p:spTgt spid="11"/>
                                        </p:tgtEl>
                                      </p:cBhvr>
                                    </p:animEffect>
                                    <p:anim calcmode="lin" valueType="num">
                                      <p:cBhvr>
                                        <p:cTn id="42" dur="1000" fill="hold"/>
                                        <p:tgtEl>
                                          <p:spTgt spid="11"/>
                                        </p:tgtEl>
                                        <p:attrNameLst>
                                          <p:attrName>ppt_x</p:attrName>
                                        </p:attrNameLst>
                                      </p:cBhvr>
                                      <p:tavLst>
                                        <p:tav tm="0">
                                          <p:val>
                                            <p:strVal val="#ppt_x"/>
                                          </p:val>
                                        </p:tav>
                                        <p:tav tm="100000">
                                          <p:val>
                                            <p:strVal val="#ppt_x"/>
                                          </p:val>
                                        </p:tav>
                                      </p:tavLst>
                                    </p:anim>
                                    <p:anim calcmode="lin" valueType="num">
                                      <p:cBhvr>
                                        <p:cTn id="43" dur="1000" fill="hold"/>
                                        <p:tgtEl>
                                          <p:spTgt spid="11"/>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1000"/>
                                        <p:tgtEl>
                                          <p:spTgt spid="12"/>
                                        </p:tgtEl>
                                      </p:cBhvr>
                                    </p:animEffect>
                                    <p:anim calcmode="lin" valueType="num">
                                      <p:cBhvr>
                                        <p:cTn id="47" dur="1000" fill="hold"/>
                                        <p:tgtEl>
                                          <p:spTgt spid="12"/>
                                        </p:tgtEl>
                                        <p:attrNameLst>
                                          <p:attrName>ppt_x</p:attrName>
                                        </p:attrNameLst>
                                      </p:cBhvr>
                                      <p:tavLst>
                                        <p:tav tm="0">
                                          <p:val>
                                            <p:strVal val="#ppt_x"/>
                                          </p:val>
                                        </p:tav>
                                        <p:tav tm="100000">
                                          <p:val>
                                            <p:strVal val="#ppt_x"/>
                                          </p:val>
                                        </p:tav>
                                      </p:tavLst>
                                    </p:anim>
                                    <p:anim calcmode="lin" valueType="num">
                                      <p:cBhvr>
                                        <p:cTn id="48" dur="1000" fill="hold"/>
                                        <p:tgtEl>
                                          <p:spTgt spid="1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1000"/>
                                        <p:tgtEl>
                                          <p:spTgt spid="13"/>
                                        </p:tgtEl>
                                      </p:cBhvr>
                                    </p:animEffect>
                                    <p:anim calcmode="lin" valueType="num">
                                      <p:cBhvr>
                                        <p:cTn id="52" dur="1000" fill="hold"/>
                                        <p:tgtEl>
                                          <p:spTgt spid="13"/>
                                        </p:tgtEl>
                                        <p:attrNameLst>
                                          <p:attrName>ppt_x</p:attrName>
                                        </p:attrNameLst>
                                      </p:cBhvr>
                                      <p:tavLst>
                                        <p:tav tm="0">
                                          <p:val>
                                            <p:strVal val="#ppt_x"/>
                                          </p:val>
                                        </p:tav>
                                        <p:tav tm="100000">
                                          <p:val>
                                            <p:strVal val="#ppt_x"/>
                                          </p:val>
                                        </p:tav>
                                      </p:tavLst>
                                    </p:anim>
                                    <p:anim calcmode="lin" valueType="num">
                                      <p:cBhvr>
                                        <p:cTn id="5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760220" y="1279803"/>
            <a:ext cx="8753594"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Challenges in Phylogenetic Analysis</a:t>
            </a:r>
            <a:endParaRPr lang="en-US" sz="4374" dirty="0"/>
          </a:p>
        </p:txBody>
      </p:sp>
      <p:sp>
        <p:nvSpPr>
          <p:cNvPr id="5" name="Text 2"/>
          <p:cNvSpPr/>
          <p:nvPr/>
        </p:nvSpPr>
        <p:spPr>
          <a:xfrm>
            <a:off x="2115622" y="2418517"/>
            <a:ext cx="10754558"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Data Quality:</a:t>
            </a:r>
            <a:r>
              <a:rPr lang="en-US" sz="1750" dirty="0">
                <a:solidFill>
                  <a:srgbClr val="272525"/>
                </a:solidFill>
                <a:latin typeface="Montserrat" pitchFamily="34" charset="0"/>
                <a:ea typeface="Montserrat" pitchFamily="34" charset="-122"/>
                <a:cs typeface="Montserrat" pitchFamily="34" charset="-120"/>
              </a:rPr>
              <a:t> Ensuring the accuracy and completeness of the biological data used in phylogenetic analysis is a major challenge. The data often come from diverse sources with varying levels of reliability, leading to potential biases and errors in the analysis.</a:t>
            </a:r>
            <a:endParaRPr lang="en-US" sz="1750" dirty="0"/>
          </a:p>
        </p:txBody>
      </p:sp>
      <p:sp>
        <p:nvSpPr>
          <p:cNvPr id="6" name="Text 3"/>
          <p:cNvSpPr/>
          <p:nvPr/>
        </p:nvSpPr>
        <p:spPr>
          <a:xfrm>
            <a:off x="2115622" y="3573542"/>
            <a:ext cx="10754558"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Computational Complexity:</a:t>
            </a:r>
            <a:r>
              <a:rPr lang="en-US" sz="1750" dirty="0">
                <a:solidFill>
                  <a:srgbClr val="272525"/>
                </a:solidFill>
                <a:latin typeface="Montserrat" pitchFamily="34" charset="0"/>
                <a:ea typeface="Montserrat" pitchFamily="34" charset="-122"/>
                <a:cs typeface="Montserrat" pitchFamily="34" charset="-120"/>
              </a:rPr>
              <a:t> Phylogenetic analysis involves handling large datasets and complex algorithms, which can strain computational resources and require specialized expertise in bioinformatics and computational biology.</a:t>
            </a:r>
            <a:endParaRPr lang="en-US" sz="1750" dirty="0"/>
          </a:p>
        </p:txBody>
      </p:sp>
      <p:sp>
        <p:nvSpPr>
          <p:cNvPr id="7" name="Text 4"/>
          <p:cNvSpPr/>
          <p:nvPr/>
        </p:nvSpPr>
        <p:spPr>
          <a:xfrm>
            <a:off x="2115622" y="4728567"/>
            <a:ext cx="10754558"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Modeling Assumptions:</a:t>
            </a:r>
            <a:r>
              <a:rPr lang="en-US" sz="1750" dirty="0">
                <a:solidFill>
                  <a:srgbClr val="272525"/>
                </a:solidFill>
                <a:latin typeface="Montserrat" pitchFamily="34" charset="0"/>
                <a:ea typeface="Montserrat" pitchFamily="34" charset="-122"/>
                <a:cs typeface="Montserrat" pitchFamily="34" charset="-120"/>
              </a:rPr>
              <a:t> Choosing appropriate evolutionary models and assumptions for phylogenetic inference is a challenging task, as different models may yield varying results, and the true evolutionary process is often more complex than any single model can capture.</a:t>
            </a:r>
            <a:endParaRPr lang="en-US" sz="1750" dirty="0"/>
          </a:p>
        </p:txBody>
      </p:sp>
      <p:sp>
        <p:nvSpPr>
          <p:cNvPr id="8" name="Text 5"/>
          <p:cNvSpPr/>
          <p:nvPr/>
        </p:nvSpPr>
        <p:spPr>
          <a:xfrm>
            <a:off x="2115622" y="5883593"/>
            <a:ext cx="10754558"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Interpretation of Results:</a:t>
            </a:r>
            <a:r>
              <a:rPr lang="en-US" sz="1750" dirty="0">
                <a:solidFill>
                  <a:srgbClr val="272525"/>
                </a:solidFill>
                <a:latin typeface="Montserrat" pitchFamily="34" charset="0"/>
                <a:ea typeface="Montserrat" pitchFamily="34" charset="-122"/>
                <a:cs typeface="Montserrat" pitchFamily="34" charset="-120"/>
              </a:rPr>
              <a:t> Interpreting the results of phylogenetic analyses and understanding the uncertainty associated with inferred evolutionary relationships can be challenging, especially when dealing with conflicting signals or incomplete lineage sorting.</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
                                            <p:txEl>
                                              <p:pRg st="0" end="0"/>
                                            </p:txEl>
                                          </p:spTgt>
                                        </p:tgtEl>
                                        <p:attrNameLst>
                                          <p:attrName>style.visibility</p:attrName>
                                        </p:attrNameLst>
                                      </p:cBhvr>
                                      <p:to>
                                        <p:strVal val="visible"/>
                                      </p:to>
                                    </p:set>
                                    <p:animEffect transition="in" filter="fade">
                                      <p:cBhvr>
                                        <p:cTn id="28" dur="1000"/>
                                        <p:tgtEl>
                                          <p:spTgt spid="8">
                                            <p:txEl>
                                              <p:pRg st="0" end="0"/>
                                            </p:txEl>
                                          </p:spTgt>
                                        </p:tgtEl>
                                      </p:cBhvr>
                                    </p:animEffect>
                                    <p:anim calcmode="lin" valueType="num">
                                      <p:cBhvr>
                                        <p:cTn id="29"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693519" y="455751"/>
            <a:ext cx="7971711" cy="500896"/>
          </a:xfrm>
          <a:prstGeom prst="rect">
            <a:avLst/>
          </a:prstGeom>
          <a:noFill/>
          <a:ln/>
        </p:spPr>
        <p:txBody>
          <a:bodyPr wrap="none" rtlCol="0" anchor="t"/>
          <a:lstStyle/>
          <a:p>
            <a:pPr marL="0" indent="0">
              <a:lnSpc>
                <a:spcPts val="3944"/>
              </a:lnSpc>
              <a:buNone/>
            </a:pPr>
            <a:r>
              <a:rPr lang="en-US" sz="3156" b="1" dirty="0">
                <a:solidFill>
                  <a:srgbClr val="396AF1"/>
                </a:solidFill>
                <a:latin typeface="Barlow" pitchFamily="34" charset="0"/>
                <a:ea typeface="Barlow" pitchFamily="34" charset="-122"/>
                <a:cs typeface="Barlow" pitchFamily="34" charset="-120"/>
              </a:rPr>
              <a:t>Tools and Software for Phylogenetic Analysis</a:t>
            </a:r>
            <a:endParaRPr lang="en-US" sz="3156" dirty="0"/>
          </a:p>
        </p:txBody>
      </p:sp>
      <p:sp>
        <p:nvSpPr>
          <p:cNvPr id="5" name="Text 2"/>
          <p:cNvSpPr/>
          <p:nvPr/>
        </p:nvSpPr>
        <p:spPr>
          <a:xfrm>
            <a:off x="365770" y="1483696"/>
            <a:ext cx="1710452" cy="500777"/>
          </a:xfrm>
          <a:prstGeom prst="rect">
            <a:avLst/>
          </a:prstGeom>
          <a:noFill/>
          <a:ln/>
        </p:spPr>
        <p:txBody>
          <a:bodyPr wrap="square" rtlCol="0" anchor="t"/>
          <a:lstStyle/>
          <a:p>
            <a:pPr marL="0" indent="0">
              <a:lnSpc>
                <a:spcPts val="1972"/>
              </a:lnSpc>
              <a:buNone/>
            </a:pPr>
            <a:r>
              <a:rPr lang="en-US" sz="1578" b="1" dirty="0">
                <a:solidFill>
                  <a:srgbClr val="396AF1"/>
                </a:solidFill>
                <a:latin typeface="Barlow" pitchFamily="34" charset="0"/>
                <a:ea typeface="Barlow" pitchFamily="34" charset="-122"/>
                <a:cs typeface="Barlow" pitchFamily="34" charset="-120"/>
              </a:rPr>
              <a:t>Phylogenetic Software</a:t>
            </a:r>
            <a:endParaRPr lang="en-US" sz="1578" dirty="0"/>
          </a:p>
        </p:txBody>
      </p:sp>
      <p:sp>
        <p:nvSpPr>
          <p:cNvPr id="6" name="Text 3"/>
          <p:cNvSpPr/>
          <p:nvPr/>
        </p:nvSpPr>
        <p:spPr>
          <a:xfrm>
            <a:off x="365770" y="2254329"/>
            <a:ext cx="2791817" cy="5126831"/>
          </a:xfrm>
          <a:prstGeom prst="rect">
            <a:avLst/>
          </a:prstGeom>
          <a:noFill/>
          <a:ln/>
        </p:spPr>
        <p:txBody>
          <a:bodyPr wrap="square" rtlCol="0" anchor="t"/>
          <a:lstStyle/>
          <a:p>
            <a:pPr marL="0" indent="0">
              <a:lnSpc>
                <a:spcPts val="2020"/>
              </a:lnSpc>
              <a:buNone/>
            </a:pPr>
            <a:r>
              <a:rPr lang="en-US" sz="1262" dirty="0">
                <a:solidFill>
                  <a:srgbClr val="272525"/>
                </a:solidFill>
                <a:latin typeface="Montserrat" pitchFamily="34" charset="0"/>
                <a:ea typeface="Montserrat" pitchFamily="34" charset="-122"/>
                <a:cs typeface="Montserrat" pitchFamily="34" charset="-120"/>
              </a:rPr>
              <a:t>There are various software tools available for phylogenetic analysis, each with its own strengths and applications. These tools include widely used programs like MEGA, PAUP*, MrBayes, and BEAST. They offer features such as sequence alignment, tree construction, and model selection, allowing researchers to perform complex phylogenetic analyses with ease.</a:t>
            </a:r>
            <a:endParaRPr lang="en-US" sz="1262" dirty="0"/>
          </a:p>
        </p:txBody>
      </p:sp>
      <p:sp>
        <p:nvSpPr>
          <p:cNvPr id="7" name="Text 4"/>
          <p:cNvSpPr/>
          <p:nvPr/>
        </p:nvSpPr>
        <p:spPr>
          <a:xfrm>
            <a:off x="3706178" y="1471374"/>
            <a:ext cx="1710452" cy="500777"/>
          </a:xfrm>
          <a:prstGeom prst="rect">
            <a:avLst/>
          </a:prstGeom>
          <a:noFill/>
          <a:ln/>
        </p:spPr>
        <p:txBody>
          <a:bodyPr wrap="square" rtlCol="0" anchor="t"/>
          <a:lstStyle/>
          <a:p>
            <a:pPr marL="0" indent="0">
              <a:lnSpc>
                <a:spcPts val="1972"/>
              </a:lnSpc>
              <a:buNone/>
            </a:pPr>
            <a:r>
              <a:rPr lang="en-US" sz="1578" b="1" dirty="0">
                <a:solidFill>
                  <a:srgbClr val="396AF1"/>
                </a:solidFill>
                <a:latin typeface="Barlow" pitchFamily="34" charset="0"/>
                <a:ea typeface="Barlow" pitchFamily="34" charset="-122"/>
                <a:cs typeface="Barlow" pitchFamily="34" charset="-120"/>
              </a:rPr>
              <a:t>Sequence Alignment Tools</a:t>
            </a:r>
            <a:endParaRPr lang="en-US" sz="1578" dirty="0"/>
          </a:p>
        </p:txBody>
      </p:sp>
      <p:sp>
        <p:nvSpPr>
          <p:cNvPr id="8" name="Text 5"/>
          <p:cNvSpPr/>
          <p:nvPr/>
        </p:nvSpPr>
        <p:spPr>
          <a:xfrm>
            <a:off x="3715076" y="2450701"/>
            <a:ext cx="2964299" cy="5383173"/>
          </a:xfrm>
          <a:prstGeom prst="rect">
            <a:avLst/>
          </a:prstGeom>
          <a:noFill/>
          <a:ln/>
        </p:spPr>
        <p:txBody>
          <a:bodyPr wrap="square" rtlCol="0" anchor="t"/>
          <a:lstStyle/>
          <a:p>
            <a:pPr marL="0" indent="0">
              <a:lnSpc>
                <a:spcPts val="2020"/>
              </a:lnSpc>
              <a:buNone/>
            </a:pPr>
            <a:r>
              <a:rPr lang="en-US" sz="1262" dirty="0">
                <a:solidFill>
                  <a:srgbClr val="272525"/>
                </a:solidFill>
                <a:latin typeface="Montserrat" pitchFamily="34" charset="0"/>
                <a:ea typeface="Montserrat" pitchFamily="34" charset="-122"/>
                <a:cs typeface="Montserrat" pitchFamily="34" charset="-120"/>
              </a:rPr>
              <a:t>Tools like Clustal Omega, MUSCLE, and MAFFT play a crucial role in aligning DNA, RNA, and protein sequences for phylogenetic analysis. These alignment tools use sophisticated algorithms to identify homologous regions and establish evolutionary relationships, providing a foundation for constructing accurate phylogenetic trees.</a:t>
            </a:r>
            <a:endParaRPr lang="en-US" sz="1262" dirty="0"/>
          </a:p>
        </p:txBody>
      </p:sp>
      <p:sp>
        <p:nvSpPr>
          <p:cNvPr id="9" name="Text 6"/>
          <p:cNvSpPr/>
          <p:nvPr/>
        </p:nvSpPr>
        <p:spPr>
          <a:xfrm>
            <a:off x="7086897" y="1505842"/>
            <a:ext cx="1710452" cy="500777"/>
          </a:xfrm>
          <a:prstGeom prst="rect">
            <a:avLst/>
          </a:prstGeom>
          <a:noFill/>
          <a:ln/>
        </p:spPr>
        <p:txBody>
          <a:bodyPr wrap="square" rtlCol="0" anchor="t"/>
          <a:lstStyle/>
          <a:p>
            <a:pPr marL="0" indent="0">
              <a:lnSpc>
                <a:spcPts val="1972"/>
              </a:lnSpc>
              <a:buNone/>
            </a:pPr>
            <a:r>
              <a:rPr lang="en-US" sz="1578" b="1" dirty="0">
                <a:solidFill>
                  <a:srgbClr val="396AF1"/>
                </a:solidFill>
                <a:latin typeface="Barlow" pitchFamily="34" charset="0"/>
                <a:ea typeface="Barlow" pitchFamily="34" charset="-122"/>
                <a:cs typeface="Barlow" pitchFamily="34" charset="-120"/>
              </a:rPr>
              <a:t>Visualization Platforms</a:t>
            </a:r>
            <a:endParaRPr lang="en-US" sz="1578" dirty="0"/>
          </a:p>
        </p:txBody>
      </p:sp>
      <p:sp>
        <p:nvSpPr>
          <p:cNvPr id="10" name="Text 7"/>
          <p:cNvSpPr/>
          <p:nvPr/>
        </p:nvSpPr>
        <p:spPr>
          <a:xfrm>
            <a:off x="7086897" y="2441732"/>
            <a:ext cx="3357443" cy="5126831"/>
          </a:xfrm>
          <a:prstGeom prst="rect">
            <a:avLst/>
          </a:prstGeom>
          <a:noFill/>
          <a:ln/>
        </p:spPr>
        <p:txBody>
          <a:bodyPr wrap="square" rtlCol="0" anchor="t"/>
          <a:lstStyle/>
          <a:p>
            <a:pPr marL="0" indent="0">
              <a:lnSpc>
                <a:spcPts val="2020"/>
              </a:lnSpc>
              <a:buNone/>
            </a:pPr>
            <a:r>
              <a:rPr lang="en-US" sz="1262" dirty="0">
                <a:solidFill>
                  <a:srgbClr val="272525"/>
                </a:solidFill>
                <a:latin typeface="Montserrat" pitchFamily="34" charset="0"/>
                <a:ea typeface="Montserrat" pitchFamily="34" charset="-122"/>
                <a:cs typeface="Montserrat" pitchFamily="34" charset="-120"/>
              </a:rPr>
              <a:t>Visualization tools like FigTree, iTOL, and Archaeopteryx are essential for interpreting phylogenetic trees and exploring evolutionary patterns. They allow users to customize tree layouts, annotate branches, and visualize sequence divergence, enabling clear and informative communication of complex phylogenetic relationships.</a:t>
            </a:r>
            <a:endParaRPr lang="en-US" sz="1262" dirty="0"/>
          </a:p>
        </p:txBody>
      </p:sp>
      <p:sp>
        <p:nvSpPr>
          <p:cNvPr id="11" name="Text 8"/>
          <p:cNvSpPr/>
          <p:nvPr/>
        </p:nvSpPr>
        <p:spPr>
          <a:xfrm>
            <a:off x="10650438" y="1471374"/>
            <a:ext cx="2090202" cy="500777"/>
          </a:xfrm>
          <a:prstGeom prst="rect">
            <a:avLst/>
          </a:prstGeom>
          <a:noFill/>
          <a:ln/>
        </p:spPr>
        <p:txBody>
          <a:bodyPr wrap="square" rtlCol="0" anchor="t"/>
          <a:lstStyle/>
          <a:p>
            <a:pPr marL="0" indent="0">
              <a:lnSpc>
                <a:spcPts val="1972"/>
              </a:lnSpc>
              <a:buNone/>
            </a:pPr>
            <a:r>
              <a:rPr lang="en-US" sz="1578" b="1" dirty="0">
                <a:solidFill>
                  <a:srgbClr val="396AF1"/>
                </a:solidFill>
                <a:latin typeface="Barlow" pitchFamily="34" charset="0"/>
                <a:ea typeface="Barlow" pitchFamily="34" charset="-122"/>
                <a:cs typeface="Barlow" pitchFamily="34" charset="-120"/>
              </a:rPr>
              <a:t>Statistical Analysis Software</a:t>
            </a:r>
            <a:endParaRPr lang="en-US" sz="1578" dirty="0"/>
          </a:p>
        </p:txBody>
      </p:sp>
      <p:sp>
        <p:nvSpPr>
          <p:cNvPr id="12" name="Text 9"/>
          <p:cNvSpPr/>
          <p:nvPr/>
        </p:nvSpPr>
        <p:spPr>
          <a:xfrm>
            <a:off x="10650437" y="2343090"/>
            <a:ext cx="3357443" cy="4614148"/>
          </a:xfrm>
          <a:prstGeom prst="rect">
            <a:avLst/>
          </a:prstGeom>
          <a:noFill/>
          <a:ln/>
        </p:spPr>
        <p:txBody>
          <a:bodyPr wrap="square" rtlCol="0" anchor="t"/>
          <a:lstStyle/>
          <a:p>
            <a:pPr marL="0" indent="0">
              <a:lnSpc>
                <a:spcPts val="2020"/>
              </a:lnSpc>
              <a:buNone/>
            </a:pPr>
            <a:r>
              <a:rPr lang="en-US" sz="1262" dirty="0">
                <a:solidFill>
                  <a:srgbClr val="272525"/>
                </a:solidFill>
                <a:latin typeface="Montserrat" pitchFamily="34" charset="0"/>
                <a:ea typeface="Montserrat" pitchFamily="34" charset="-122"/>
                <a:cs typeface="Montserrat" pitchFamily="34" charset="-120"/>
              </a:rPr>
              <a:t>Statistical packages such as R and Python with libraries like Bioconductor and Biopython provide a powerful platform for statistical analysis in phylogenetics. These tools enable users to implement advanced statistical models, conduct hypothesis testing, and perform rigorous statistical inference to validate phylogenetic results.</a:t>
            </a:r>
            <a:endParaRPr lang="en-US" sz="1262"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1000"/>
                                        <p:tgtEl>
                                          <p:spTgt spid="9"/>
                                        </p:tgtEl>
                                      </p:cBhvr>
                                    </p:animEffect>
                                    <p:anim calcmode="lin" valueType="num">
                                      <p:cBhvr>
                                        <p:cTn id="32" dur="1000" fill="hold"/>
                                        <p:tgtEl>
                                          <p:spTgt spid="9"/>
                                        </p:tgtEl>
                                        <p:attrNameLst>
                                          <p:attrName>ppt_x</p:attrName>
                                        </p:attrNameLst>
                                      </p:cBhvr>
                                      <p:tavLst>
                                        <p:tav tm="0">
                                          <p:val>
                                            <p:strVal val="#ppt_x"/>
                                          </p:val>
                                        </p:tav>
                                        <p:tav tm="100000">
                                          <p:val>
                                            <p:strVal val="#ppt_x"/>
                                          </p:val>
                                        </p:tav>
                                      </p:tavLst>
                                    </p:anim>
                                    <p:anim calcmode="lin" valueType="num">
                                      <p:cBhvr>
                                        <p:cTn id="33" dur="1000" fill="hold"/>
                                        <p:tgtEl>
                                          <p:spTgt spid="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1000"/>
                                        <p:tgtEl>
                                          <p:spTgt spid="10"/>
                                        </p:tgtEl>
                                      </p:cBhvr>
                                    </p:animEffect>
                                    <p:anim calcmode="lin" valueType="num">
                                      <p:cBhvr>
                                        <p:cTn id="37" dur="1000" fill="hold"/>
                                        <p:tgtEl>
                                          <p:spTgt spid="10"/>
                                        </p:tgtEl>
                                        <p:attrNameLst>
                                          <p:attrName>ppt_x</p:attrName>
                                        </p:attrNameLst>
                                      </p:cBhvr>
                                      <p:tavLst>
                                        <p:tav tm="0">
                                          <p:val>
                                            <p:strVal val="#ppt_x"/>
                                          </p:val>
                                        </p:tav>
                                        <p:tav tm="100000">
                                          <p:val>
                                            <p:strVal val="#ppt_x"/>
                                          </p:val>
                                        </p:tav>
                                      </p:tavLst>
                                    </p:anim>
                                    <p:anim calcmode="lin" valueType="num">
                                      <p:cBhvr>
                                        <p:cTn id="3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1000"/>
                                        <p:tgtEl>
                                          <p:spTgt spid="11"/>
                                        </p:tgtEl>
                                      </p:cBhvr>
                                    </p:animEffect>
                                    <p:anim calcmode="lin" valueType="num">
                                      <p:cBhvr>
                                        <p:cTn id="44" dur="1000" fill="hold"/>
                                        <p:tgtEl>
                                          <p:spTgt spid="11"/>
                                        </p:tgtEl>
                                        <p:attrNameLst>
                                          <p:attrName>ppt_x</p:attrName>
                                        </p:attrNameLst>
                                      </p:cBhvr>
                                      <p:tavLst>
                                        <p:tav tm="0">
                                          <p:val>
                                            <p:strVal val="#ppt_x"/>
                                          </p:val>
                                        </p:tav>
                                        <p:tav tm="100000">
                                          <p:val>
                                            <p:strVal val="#ppt_x"/>
                                          </p:val>
                                        </p:tav>
                                      </p:tavLst>
                                    </p:anim>
                                    <p:anim calcmode="lin" valueType="num">
                                      <p:cBhvr>
                                        <p:cTn id="45" dur="1000" fill="hold"/>
                                        <p:tgtEl>
                                          <p:spTgt spid="11"/>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1000"/>
                                        <p:tgtEl>
                                          <p:spTgt spid="12"/>
                                        </p:tgtEl>
                                      </p:cBhvr>
                                    </p:animEffect>
                                    <p:anim calcmode="lin" valueType="num">
                                      <p:cBhvr>
                                        <p:cTn id="49" dur="1000" fill="hold"/>
                                        <p:tgtEl>
                                          <p:spTgt spid="12"/>
                                        </p:tgtEl>
                                        <p:attrNameLst>
                                          <p:attrName>ppt_x</p:attrName>
                                        </p:attrNameLst>
                                      </p:cBhvr>
                                      <p:tavLst>
                                        <p:tav tm="0">
                                          <p:val>
                                            <p:strVal val="#ppt_x"/>
                                          </p:val>
                                        </p:tav>
                                        <p:tav tm="100000">
                                          <p:val>
                                            <p:strVal val="#ppt_x"/>
                                          </p:val>
                                        </p:tav>
                                      </p:tavLst>
                                    </p:anim>
                                    <p:anim calcmode="lin" valueType="num">
                                      <p:cBhvr>
                                        <p:cTn id="5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248138" y="558403"/>
            <a:ext cx="6915269" cy="633413"/>
          </a:xfrm>
          <a:prstGeom prst="rect">
            <a:avLst/>
          </a:prstGeom>
          <a:noFill/>
          <a:ln/>
        </p:spPr>
        <p:txBody>
          <a:bodyPr wrap="none" rtlCol="0" anchor="t"/>
          <a:lstStyle/>
          <a:p>
            <a:pPr marL="0" indent="0">
              <a:lnSpc>
                <a:spcPts val="4987"/>
              </a:lnSpc>
              <a:buNone/>
            </a:pPr>
            <a:r>
              <a:rPr lang="en-US" sz="3990" b="1" dirty="0">
                <a:solidFill>
                  <a:srgbClr val="396AF1"/>
                </a:solidFill>
                <a:latin typeface="Barlow" pitchFamily="34" charset="0"/>
                <a:ea typeface="Barlow" pitchFamily="34" charset="-122"/>
                <a:cs typeface="Barlow" pitchFamily="34" charset="-120"/>
              </a:rPr>
              <a:t>Future Trends in Phylogenetics</a:t>
            </a:r>
            <a:endParaRPr lang="en-US" sz="3990" dirty="0"/>
          </a:p>
        </p:txBody>
      </p:sp>
      <p:sp>
        <p:nvSpPr>
          <p:cNvPr id="5" name="Shape 2"/>
          <p:cNvSpPr/>
          <p:nvPr/>
        </p:nvSpPr>
        <p:spPr>
          <a:xfrm>
            <a:off x="2248138" y="1806059"/>
            <a:ext cx="354687" cy="354687"/>
          </a:xfrm>
          <a:prstGeom prst="roundRect">
            <a:avLst>
              <a:gd name="adj" fmla="val 34286"/>
            </a:avLst>
          </a:prstGeom>
          <a:solidFill>
            <a:srgbClr val="EEEFF5"/>
          </a:solidFill>
          <a:ln/>
        </p:spPr>
      </p:sp>
      <p:sp>
        <p:nvSpPr>
          <p:cNvPr id="6" name="Text 3"/>
          <p:cNvSpPr/>
          <p:nvPr/>
        </p:nvSpPr>
        <p:spPr>
          <a:xfrm>
            <a:off x="2805470" y="1825109"/>
            <a:ext cx="3410307" cy="316706"/>
          </a:xfrm>
          <a:prstGeom prst="rect">
            <a:avLst/>
          </a:prstGeom>
          <a:noFill/>
          <a:ln/>
        </p:spPr>
        <p:txBody>
          <a:bodyPr wrap="none" rtlCol="0" anchor="t"/>
          <a:lstStyle/>
          <a:p>
            <a:pPr marL="0" indent="0">
              <a:lnSpc>
                <a:spcPts val="2494"/>
              </a:lnSpc>
              <a:buNone/>
            </a:pPr>
            <a:r>
              <a:rPr lang="en-US" sz="1995" b="1" dirty="0">
                <a:solidFill>
                  <a:srgbClr val="396AF1"/>
                </a:solidFill>
                <a:latin typeface="Barlow" pitchFamily="34" charset="0"/>
                <a:ea typeface="Barlow" pitchFamily="34" charset="-122"/>
                <a:cs typeface="Barlow" pitchFamily="34" charset="-120"/>
              </a:rPr>
              <a:t>Advances in Data Visualization</a:t>
            </a:r>
            <a:endParaRPr lang="en-US" sz="1995" dirty="0"/>
          </a:p>
        </p:txBody>
      </p:sp>
      <p:sp>
        <p:nvSpPr>
          <p:cNvPr id="7" name="Text 4"/>
          <p:cNvSpPr/>
          <p:nvPr/>
        </p:nvSpPr>
        <p:spPr>
          <a:xfrm>
            <a:off x="2805470" y="2263378"/>
            <a:ext cx="4408408" cy="1945243"/>
          </a:xfrm>
          <a:prstGeom prst="rect">
            <a:avLst/>
          </a:prstGeom>
          <a:noFill/>
          <a:ln/>
        </p:spPr>
        <p:txBody>
          <a:bodyPr wrap="square" rtlCol="0" anchor="t"/>
          <a:lstStyle/>
          <a:p>
            <a:pPr marL="0" indent="0">
              <a:lnSpc>
                <a:spcPts val="2553"/>
              </a:lnSpc>
              <a:buNone/>
            </a:pPr>
            <a:r>
              <a:rPr lang="en-US" sz="1596" dirty="0">
                <a:solidFill>
                  <a:srgbClr val="272525"/>
                </a:solidFill>
                <a:latin typeface="Montserrat" pitchFamily="34" charset="0"/>
                <a:ea typeface="Montserrat" pitchFamily="34" charset="-122"/>
                <a:cs typeface="Montserrat" pitchFamily="34" charset="-120"/>
              </a:rPr>
              <a:t>Future trends in phylogenetics are expected to include significant advances in data visualization techniques. This will enable researchers to explore and present complex evolutionary relationships in more interactive and informative ways.</a:t>
            </a:r>
            <a:endParaRPr lang="en-US" sz="1596" dirty="0"/>
          </a:p>
        </p:txBody>
      </p:sp>
      <p:sp>
        <p:nvSpPr>
          <p:cNvPr id="8" name="Shape 5"/>
          <p:cNvSpPr/>
          <p:nvPr/>
        </p:nvSpPr>
        <p:spPr>
          <a:xfrm>
            <a:off x="7416522" y="1806059"/>
            <a:ext cx="354687" cy="354687"/>
          </a:xfrm>
          <a:prstGeom prst="roundRect">
            <a:avLst>
              <a:gd name="adj" fmla="val 34286"/>
            </a:avLst>
          </a:prstGeom>
          <a:solidFill>
            <a:srgbClr val="EEEFF5"/>
          </a:solidFill>
          <a:ln/>
        </p:spPr>
      </p:sp>
      <p:sp>
        <p:nvSpPr>
          <p:cNvPr id="9" name="Text 6"/>
          <p:cNvSpPr/>
          <p:nvPr/>
        </p:nvSpPr>
        <p:spPr>
          <a:xfrm>
            <a:off x="7973854" y="1825109"/>
            <a:ext cx="2847023" cy="316706"/>
          </a:xfrm>
          <a:prstGeom prst="rect">
            <a:avLst/>
          </a:prstGeom>
          <a:noFill/>
          <a:ln/>
        </p:spPr>
        <p:txBody>
          <a:bodyPr wrap="none" rtlCol="0" anchor="t"/>
          <a:lstStyle/>
          <a:p>
            <a:pPr marL="0" indent="0">
              <a:lnSpc>
                <a:spcPts val="2494"/>
              </a:lnSpc>
              <a:buNone/>
            </a:pPr>
            <a:r>
              <a:rPr lang="en-US" sz="1995" b="1" dirty="0">
                <a:solidFill>
                  <a:srgbClr val="396AF1"/>
                </a:solidFill>
                <a:latin typeface="Barlow" pitchFamily="34" charset="0"/>
                <a:ea typeface="Barlow" pitchFamily="34" charset="-122"/>
                <a:cs typeface="Barlow" pitchFamily="34" charset="-120"/>
              </a:rPr>
              <a:t>Integrating Genomic Data</a:t>
            </a:r>
            <a:endParaRPr lang="en-US" sz="1995" dirty="0"/>
          </a:p>
        </p:txBody>
      </p:sp>
      <p:sp>
        <p:nvSpPr>
          <p:cNvPr id="10" name="Text 7"/>
          <p:cNvSpPr/>
          <p:nvPr/>
        </p:nvSpPr>
        <p:spPr>
          <a:xfrm>
            <a:off x="7973854" y="2263378"/>
            <a:ext cx="4408408" cy="2269450"/>
          </a:xfrm>
          <a:prstGeom prst="rect">
            <a:avLst/>
          </a:prstGeom>
          <a:noFill/>
          <a:ln/>
        </p:spPr>
        <p:txBody>
          <a:bodyPr wrap="square" rtlCol="0" anchor="t"/>
          <a:lstStyle/>
          <a:p>
            <a:pPr marL="0" indent="0">
              <a:lnSpc>
                <a:spcPts val="2553"/>
              </a:lnSpc>
              <a:buNone/>
            </a:pPr>
            <a:r>
              <a:rPr lang="en-US" sz="1596" dirty="0">
                <a:solidFill>
                  <a:srgbClr val="272525"/>
                </a:solidFill>
                <a:latin typeface="Montserrat" pitchFamily="34" charset="0"/>
                <a:ea typeface="Montserrat" pitchFamily="34" charset="-122"/>
                <a:cs typeface="Montserrat" pitchFamily="34" charset="-120"/>
              </a:rPr>
              <a:t>The integration of genomic data from various sources will play a crucial role in the future of phylogenetics. This will involve combining DNA sequences, structural variations, and gene expression data to gain deeper insights into evolutionary relationships.</a:t>
            </a:r>
            <a:endParaRPr lang="en-US" sz="1596" dirty="0"/>
          </a:p>
        </p:txBody>
      </p:sp>
      <p:sp>
        <p:nvSpPr>
          <p:cNvPr id="11" name="Shape 8"/>
          <p:cNvSpPr/>
          <p:nvPr/>
        </p:nvSpPr>
        <p:spPr>
          <a:xfrm>
            <a:off x="2248138" y="4944428"/>
            <a:ext cx="354687" cy="354687"/>
          </a:xfrm>
          <a:prstGeom prst="roundRect">
            <a:avLst>
              <a:gd name="adj" fmla="val 34286"/>
            </a:avLst>
          </a:prstGeom>
          <a:solidFill>
            <a:srgbClr val="EEEFF5"/>
          </a:solidFill>
          <a:ln/>
        </p:spPr>
      </p:sp>
      <p:sp>
        <p:nvSpPr>
          <p:cNvPr id="12" name="Text 9"/>
          <p:cNvSpPr/>
          <p:nvPr/>
        </p:nvSpPr>
        <p:spPr>
          <a:xfrm>
            <a:off x="2805470" y="4963478"/>
            <a:ext cx="4082653" cy="316706"/>
          </a:xfrm>
          <a:prstGeom prst="rect">
            <a:avLst/>
          </a:prstGeom>
          <a:noFill/>
          <a:ln/>
        </p:spPr>
        <p:txBody>
          <a:bodyPr wrap="none" rtlCol="0" anchor="t"/>
          <a:lstStyle/>
          <a:p>
            <a:pPr marL="0" indent="0">
              <a:lnSpc>
                <a:spcPts val="2494"/>
              </a:lnSpc>
              <a:buNone/>
            </a:pPr>
            <a:r>
              <a:rPr lang="en-US" sz="1995" b="1" dirty="0">
                <a:solidFill>
                  <a:srgbClr val="396AF1"/>
                </a:solidFill>
                <a:latin typeface="Barlow" pitchFamily="34" charset="0"/>
                <a:ea typeface="Barlow" pitchFamily="34" charset="-122"/>
                <a:cs typeface="Barlow" pitchFamily="34" charset="-120"/>
              </a:rPr>
              <a:t>Machine Learning and Phylogenetics</a:t>
            </a:r>
            <a:endParaRPr lang="en-US" sz="1995" dirty="0"/>
          </a:p>
        </p:txBody>
      </p:sp>
      <p:sp>
        <p:nvSpPr>
          <p:cNvPr id="13" name="Text 10"/>
          <p:cNvSpPr/>
          <p:nvPr/>
        </p:nvSpPr>
        <p:spPr>
          <a:xfrm>
            <a:off x="2805470" y="5401747"/>
            <a:ext cx="4408408" cy="1945243"/>
          </a:xfrm>
          <a:prstGeom prst="rect">
            <a:avLst/>
          </a:prstGeom>
          <a:noFill/>
          <a:ln/>
        </p:spPr>
        <p:txBody>
          <a:bodyPr wrap="square" rtlCol="0" anchor="t"/>
          <a:lstStyle/>
          <a:p>
            <a:pPr marL="0" indent="0">
              <a:lnSpc>
                <a:spcPts val="2553"/>
              </a:lnSpc>
              <a:buNone/>
            </a:pPr>
            <a:r>
              <a:rPr lang="en-US" sz="1596" dirty="0">
                <a:solidFill>
                  <a:srgbClr val="272525"/>
                </a:solidFill>
                <a:latin typeface="Montserrat" pitchFamily="34" charset="0"/>
                <a:ea typeface="Montserrat" pitchFamily="34" charset="-122"/>
                <a:cs typeface="Montserrat" pitchFamily="34" charset="-120"/>
              </a:rPr>
              <a:t>Machine learning algorithms are likely to be increasingly used to analyze large-scale phylogenetic data. This approach holds promise for improved accuracy and efficiency in inferring evolutionary patterns and relationships.</a:t>
            </a:r>
            <a:endParaRPr lang="en-US" sz="1596" dirty="0"/>
          </a:p>
        </p:txBody>
      </p:sp>
      <p:sp>
        <p:nvSpPr>
          <p:cNvPr id="14" name="Shape 11"/>
          <p:cNvSpPr/>
          <p:nvPr/>
        </p:nvSpPr>
        <p:spPr>
          <a:xfrm>
            <a:off x="7416522" y="4944428"/>
            <a:ext cx="354687" cy="354687"/>
          </a:xfrm>
          <a:prstGeom prst="roundRect">
            <a:avLst>
              <a:gd name="adj" fmla="val 34286"/>
            </a:avLst>
          </a:prstGeom>
          <a:solidFill>
            <a:srgbClr val="EEEFF5"/>
          </a:solidFill>
          <a:ln/>
        </p:spPr>
      </p:sp>
      <p:sp>
        <p:nvSpPr>
          <p:cNvPr id="15" name="Text 12"/>
          <p:cNvSpPr/>
          <p:nvPr/>
        </p:nvSpPr>
        <p:spPr>
          <a:xfrm>
            <a:off x="7973854" y="4963478"/>
            <a:ext cx="4216360" cy="316706"/>
          </a:xfrm>
          <a:prstGeom prst="rect">
            <a:avLst/>
          </a:prstGeom>
          <a:noFill/>
          <a:ln/>
        </p:spPr>
        <p:txBody>
          <a:bodyPr wrap="none" rtlCol="0" anchor="t"/>
          <a:lstStyle/>
          <a:p>
            <a:pPr marL="0" indent="0">
              <a:lnSpc>
                <a:spcPts val="2494"/>
              </a:lnSpc>
              <a:buNone/>
            </a:pPr>
            <a:r>
              <a:rPr lang="en-US" sz="1995" b="1" dirty="0">
                <a:solidFill>
                  <a:srgbClr val="396AF1"/>
                </a:solidFill>
                <a:latin typeface="Barlow" pitchFamily="34" charset="0"/>
                <a:ea typeface="Barlow" pitchFamily="34" charset="-122"/>
                <a:cs typeface="Barlow" pitchFamily="34" charset="-120"/>
              </a:rPr>
              <a:t>Environmental and Ecological Factors</a:t>
            </a:r>
            <a:endParaRPr lang="en-US" sz="1995" dirty="0"/>
          </a:p>
        </p:txBody>
      </p:sp>
      <p:sp>
        <p:nvSpPr>
          <p:cNvPr id="16" name="Text 13"/>
          <p:cNvSpPr/>
          <p:nvPr/>
        </p:nvSpPr>
        <p:spPr>
          <a:xfrm>
            <a:off x="7973854" y="5401747"/>
            <a:ext cx="4408408" cy="2269450"/>
          </a:xfrm>
          <a:prstGeom prst="rect">
            <a:avLst/>
          </a:prstGeom>
          <a:noFill/>
          <a:ln/>
        </p:spPr>
        <p:txBody>
          <a:bodyPr wrap="square" rtlCol="0" anchor="t"/>
          <a:lstStyle/>
          <a:p>
            <a:pPr marL="0" indent="0">
              <a:lnSpc>
                <a:spcPts val="2553"/>
              </a:lnSpc>
              <a:buNone/>
            </a:pPr>
            <a:r>
              <a:rPr lang="en-US" sz="1596" dirty="0">
                <a:solidFill>
                  <a:srgbClr val="272525"/>
                </a:solidFill>
                <a:latin typeface="Montserrat" pitchFamily="34" charset="0"/>
                <a:ea typeface="Montserrat" pitchFamily="34" charset="-122"/>
                <a:cs typeface="Montserrat" pitchFamily="34" charset="-120"/>
              </a:rPr>
              <a:t>Future trends in phylogenetics will involve a greater focus on incorporating environmental and ecological factors into evolutionary analyses. This will provide a more holistic view of how genetic diversity and evolutionary processes are influenced by the environment.</a:t>
            </a:r>
            <a:endParaRPr lang="en-US" sz="1596"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000"/>
                                        <p:tgtEl>
                                          <p:spTgt spid="12"/>
                                        </p:tgtEl>
                                      </p:cBhvr>
                                    </p:animEffect>
                                    <p:anim calcmode="lin" valueType="num">
                                      <p:cBhvr>
                                        <p:cTn id="32" dur="1000" fill="hold"/>
                                        <p:tgtEl>
                                          <p:spTgt spid="12"/>
                                        </p:tgtEl>
                                        <p:attrNameLst>
                                          <p:attrName>ppt_x</p:attrName>
                                        </p:attrNameLst>
                                      </p:cBhvr>
                                      <p:tavLst>
                                        <p:tav tm="0">
                                          <p:val>
                                            <p:strVal val="#ppt_x"/>
                                          </p:val>
                                        </p:tav>
                                        <p:tav tm="100000">
                                          <p:val>
                                            <p:strVal val="#ppt_x"/>
                                          </p:val>
                                        </p:tav>
                                      </p:tavLst>
                                    </p:anim>
                                    <p:anim calcmode="lin" valueType="num">
                                      <p:cBhvr>
                                        <p:cTn id="33" dur="1000" fill="hold"/>
                                        <p:tgtEl>
                                          <p:spTgt spid="12"/>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1000"/>
                                        <p:tgtEl>
                                          <p:spTgt spid="13"/>
                                        </p:tgtEl>
                                      </p:cBhvr>
                                    </p:animEffect>
                                    <p:anim calcmode="lin" valueType="num">
                                      <p:cBhvr>
                                        <p:cTn id="37" dur="1000" fill="hold"/>
                                        <p:tgtEl>
                                          <p:spTgt spid="13"/>
                                        </p:tgtEl>
                                        <p:attrNameLst>
                                          <p:attrName>ppt_x</p:attrName>
                                        </p:attrNameLst>
                                      </p:cBhvr>
                                      <p:tavLst>
                                        <p:tav tm="0">
                                          <p:val>
                                            <p:strVal val="#ppt_x"/>
                                          </p:val>
                                        </p:tav>
                                        <p:tav tm="100000">
                                          <p:val>
                                            <p:strVal val="#ppt_x"/>
                                          </p:val>
                                        </p:tav>
                                      </p:tavLst>
                                    </p:anim>
                                    <p:anim calcmode="lin" valueType="num">
                                      <p:cBhvr>
                                        <p:cTn id="38"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1000"/>
                                        <p:tgtEl>
                                          <p:spTgt spid="15"/>
                                        </p:tgtEl>
                                      </p:cBhvr>
                                    </p:animEffect>
                                    <p:anim calcmode="lin" valueType="num">
                                      <p:cBhvr>
                                        <p:cTn id="44" dur="1000" fill="hold"/>
                                        <p:tgtEl>
                                          <p:spTgt spid="15"/>
                                        </p:tgtEl>
                                        <p:attrNameLst>
                                          <p:attrName>ppt_x</p:attrName>
                                        </p:attrNameLst>
                                      </p:cBhvr>
                                      <p:tavLst>
                                        <p:tav tm="0">
                                          <p:val>
                                            <p:strVal val="#ppt_x"/>
                                          </p:val>
                                        </p:tav>
                                        <p:tav tm="100000">
                                          <p:val>
                                            <p:strVal val="#ppt_x"/>
                                          </p:val>
                                        </p:tav>
                                      </p:tavLst>
                                    </p:anim>
                                    <p:anim calcmode="lin" valueType="num">
                                      <p:cBhvr>
                                        <p:cTn id="45" dur="1000" fill="hold"/>
                                        <p:tgtEl>
                                          <p:spTgt spid="1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1000"/>
                                        <p:tgtEl>
                                          <p:spTgt spid="16"/>
                                        </p:tgtEl>
                                      </p:cBhvr>
                                    </p:animEffect>
                                    <p:anim calcmode="lin" valueType="num">
                                      <p:cBhvr>
                                        <p:cTn id="49" dur="1000" fill="hold"/>
                                        <p:tgtEl>
                                          <p:spTgt spid="16"/>
                                        </p:tgtEl>
                                        <p:attrNameLst>
                                          <p:attrName>ppt_x</p:attrName>
                                        </p:attrNameLst>
                                      </p:cBhvr>
                                      <p:tavLst>
                                        <p:tav tm="0">
                                          <p:val>
                                            <p:strVal val="#ppt_x"/>
                                          </p:val>
                                        </p:tav>
                                        <p:tav tm="100000">
                                          <p:val>
                                            <p:strVal val="#ppt_x"/>
                                          </p:val>
                                        </p:tav>
                                      </p:tavLst>
                                    </p:anim>
                                    <p:anim calcmode="lin" valueType="num">
                                      <p:cBhvr>
                                        <p:cTn id="5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3" grpId="0" animBg="1"/>
      <p:bldP spid="15" grpId="0" animBg="1"/>
      <p:bldP spid="1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TotalTime>
  <Words>1590</Words>
  <Application>Microsoft Office PowerPoint</Application>
  <PresentationFormat>Custom</PresentationFormat>
  <Paragraphs>80</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Abdul Rehman Ikram</cp:lastModifiedBy>
  <cp:revision>8</cp:revision>
  <dcterms:created xsi:type="dcterms:W3CDTF">2024-03-23T23:46:49Z</dcterms:created>
  <dcterms:modified xsi:type="dcterms:W3CDTF">2024-03-25T17:47:12Z</dcterms:modified>
</cp:coreProperties>
</file>